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91" r:id="rId3"/>
    <p:sldId id="280" r:id="rId4"/>
    <p:sldId id="281" r:id="rId5"/>
    <p:sldId id="289" r:id="rId6"/>
    <p:sldId id="304" r:id="rId7"/>
    <p:sldId id="279" r:id="rId8"/>
    <p:sldId id="293" r:id="rId9"/>
    <p:sldId id="301" r:id="rId10"/>
    <p:sldId id="282" r:id="rId11"/>
    <p:sldId id="303" r:id="rId12"/>
    <p:sldId id="283" r:id="rId13"/>
    <p:sldId id="284" r:id="rId14"/>
    <p:sldId id="285" r:id="rId15"/>
    <p:sldId id="297" r:id="rId16"/>
    <p:sldId id="287" r:id="rId17"/>
    <p:sldId id="298" r:id="rId18"/>
    <p:sldId id="292" r:id="rId19"/>
    <p:sldId id="259" r:id="rId20"/>
    <p:sldId id="294" r:id="rId21"/>
    <p:sldId id="299" r:id="rId22"/>
    <p:sldId id="300" r:id="rId23"/>
    <p:sldId id="302" r:id="rId24"/>
    <p:sldId id="288" r:id="rId25"/>
    <p:sldId id="296" r:id="rId26"/>
    <p:sldId id="29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Woost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599" autoAdjust="0"/>
  </p:normalViewPr>
  <p:slideViewPr>
    <p:cSldViewPr snapToGrid="0" snapToObjects="1">
      <p:cViewPr>
        <p:scale>
          <a:sx n="150" d="100"/>
          <a:sy n="150" d="100"/>
        </p:scale>
        <p:origin x="-288" y="1224"/>
      </p:cViewPr>
      <p:guideLst>
        <p:guide orient="horz" pos="2160"/>
        <p:guide pos="2880"/>
      </p:guideLst>
    </p:cSldViewPr>
  </p:slideViewPr>
  <p:outlineViewPr>
    <p:cViewPr>
      <p:scale>
        <a:sx n="33" d="100"/>
        <a:sy n="33" d="100"/>
      </p:scale>
      <p:origin x="0" y="1189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7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2-15T22:02:47.947" idx="1">
    <p:pos x="10" y="10"/>
    <p:text>Corrected 15 February 2020</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Vehicle Electrification Technological Change</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dirty="0" smtClean="0"/>
              <a:t>2/14/2020</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5BAFD-2606-9344-B6D3-8ADA7FCB3363}" type="slidenum">
              <a:rPr lang="en-US" smtClean="0"/>
              <a:t>‹#›</a:t>
            </a:fld>
            <a:endParaRPr lang="en-US"/>
          </a:p>
        </p:txBody>
      </p:sp>
    </p:spTree>
    <p:extLst>
      <p:ext uri="{BB962C8B-B14F-4D97-AF65-F5344CB8AC3E}">
        <p14:creationId xmlns:p14="http://schemas.microsoft.com/office/powerpoint/2010/main" val="3917848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r>
              <a:rPr lang="en-US" dirty="0" smtClean="0"/>
              <a:t>Vehicle Electrification Technological Change</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r>
              <a:rPr lang="en-US" dirty="0" smtClean="0"/>
              <a:t>2/14/2020</a:t>
            </a:r>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E53FFF5A-F695-3748-8F17-89C0C8DA272A}" type="slidenum">
              <a:rPr lang="en-US" smtClean="0"/>
              <a:pPr/>
              <a:t>‹#›</a:t>
            </a:fld>
            <a:endParaRPr lang="en-US" dirty="0"/>
          </a:p>
        </p:txBody>
      </p:sp>
    </p:spTree>
    <p:extLst>
      <p:ext uri="{BB962C8B-B14F-4D97-AF65-F5344CB8AC3E}">
        <p14:creationId xmlns:p14="http://schemas.microsoft.com/office/powerpoint/2010/main" val="3324961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FFF5A-F695-3748-8F17-89C0C8DA272A}" type="slidenum">
              <a:rPr lang="en-US" smtClean="0"/>
              <a:pPr/>
              <a:t>1</a:t>
            </a:fld>
            <a:endParaRPr lang="en-US" dirty="0"/>
          </a:p>
        </p:txBody>
      </p:sp>
    </p:spTree>
    <p:extLst>
      <p:ext uri="{BB962C8B-B14F-4D97-AF65-F5344CB8AC3E}">
        <p14:creationId xmlns:p14="http://schemas.microsoft.com/office/powerpoint/2010/main" val="231793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E7B8B6-865A-B54C-97B7-1DDD630522D7}"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202003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7B8B6-865A-B54C-97B7-1DDD630522D7}"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341857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7B8B6-865A-B54C-97B7-1DDD630522D7}"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374012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7B8B6-865A-B54C-97B7-1DDD630522D7}"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70758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7B8B6-865A-B54C-97B7-1DDD630522D7}"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389102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E7B8B6-865A-B54C-97B7-1DDD630522D7}" type="datetimeFigureOut">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276922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E7B8B6-865A-B54C-97B7-1DDD630522D7}" type="datetimeFigureOut">
              <a:rPr lang="en-US" smtClean="0"/>
              <a:t>2/17/20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1842145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7B8B6-865A-B54C-97B7-1DDD630522D7}" type="datetimeFigureOut">
              <a:rPr lang="en-US" smtClean="0"/>
              <a:t>2/17/20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130673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7B8B6-865A-B54C-97B7-1DDD630522D7}" type="datetimeFigureOut">
              <a:rPr lang="en-US" smtClean="0"/>
              <a:t>2/17/20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304879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7B8B6-865A-B54C-97B7-1DDD630522D7}" type="datetimeFigureOut">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1205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7B8B6-865A-B54C-97B7-1DDD630522D7}" type="datetimeFigureOut">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320CB-B2AA-174A-AD23-CE4713121354}" type="slidenum">
              <a:rPr lang="en-US" smtClean="0"/>
              <a:t>‹#›</a:t>
            </a:fld>
            <a:endParaRPr lang="en-US"/>
          </a:p>
        </p:txBody>
      </p:sp>
    </p:spTree>
    <p:extLst>
      <p:ext uri="{BB962C8B-B14F-4D97-AF65-F5344CB8AC3E}">
        <p14:creationId xmlns:p14="http://schemas.microsoft.com/office/powerpoint/2010/main" val="12084456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A5E7B8B6-865A-B54C-97B7-1DDD630522D7}" type="datetimeFigureOut">
              <a:rPr lang="en-US" smtClean="0"/>
              <a:pPr/>
              <a:t>2/17/20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DC7320CB-B2AA-174A-AD23-CE4713121354}" type="slidenum">
              <a:rPr lang="en-US" smtClean="0"/>
              <a:pPr/>
              <a:t>‹#›</a:t>
            </a:fld>
            <a:endParaRPr lang="en-US" dirty="0"/>
          </a:p>
        </p:txBody>
      </p:sp>
    </p:spTree>
    <p:extLst>
      <p:ext uri="{BB962C8B-B14F-4D97-AF65-F5344CB8AC3E}">
        <p14:creationId xmlns:p14="http://schemas.microsoft.com/office/powerpoint/2010/main" val="2605837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chargedevs.com/features/teslas-top-motor-engineer-talks-about-designing-a-permanent-magnet-machine-for-model-3/"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rel.gov/docs/fy18osti/71500.pdf" TargetMode="External"/><Relationship Id="rId3" Type="http://schemas.openxmlformats.org/officeDocument/2006/relationships/hyperlink" Target="https://iso-ne.com/static-assets/documents/2019/09/p3_transp_electrification_update.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so-ne.com/static-assets/documents/2019/09/p3_transp_electrification_update.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legislature.vermont.gov/assets/Legislative-Reports/Weight-Based-Registration-Legislative-Report-12-13-2019-Final.pdf" TargetMode="External"/><Relationship Id="rId3" Type="http://schemas.openxmlformats.org/officeDocument/2006/relationships/hyperlink" Target="https://accd.vermont.gov/touris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ia.gov/todayinenergy/detail.php?id=4007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edisonfoundation.net/iei/publications/Documents/IEI_EEI%20EV%20Forecast%20Report_Nov2018.pdf" TargetMode="External"/><Relationship Id="rId4" Type="http://schemas.openxmlformats.org/officeDocument/2006/relationships/hyperlink" Target="https://www.iea.org/reports/global-ev-outlook-2019" TargetMode="External"/><Relationship Id="rId1" Type="http://schemas.openxmlformats.org/officeDocument/2006/relationships/slideLayout" Target="../slideLayouts/slideLayout2.xml"/><Relationship Id="rId2" Type="http://schemas.openxmlformats.org/officeDocument/2006/relationships/hyperlink" Target="https://www.eei.org/resourcesandmedia/newsroom/Pages/Press%20Releases/EEI%20Celebrates%201%20Million%20Electric%20Vehicles%20on%20U-S-%20Roads.aspx"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ea.org/reports/global-ev-outlook-20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Arial"/>
                <a:cs typeface="Arial"/>
              </a:rPr>
              <a:t>Vehicle Electrification  Technological Change</a:t>
            </a:r>
            <a:endParaRPr lang="en-US" dirty="0">
              <a:latin typeface="Arial"/>
              <a:cs typeface="Arial"/>
            </a:endParaRPr>
          </a:p>
        </p:txBody>
      </p:sp>
      <p:sp>
        <p:nvSpPr>
          <p:cNvPr id="3" name="Subtitle 2"/>
          <p:cNvSpPr>
            <a:spLocks noGrp="1"/>
          </p:cNvSpPr>
          <p:nvPr>
            <p:ph type="subTitle" idx="1"/>
          </p:nvPr>
        </p:nvSpPr>
        <p:spPr/>
        <p:txBody>
          <a:bodyPr/>
          <a:lstStyle/>
          <a:p>
            <a:r>
              <a:rPr lang="en-US" dirty="0" smtClean="0">
                <a:solidFill>
                  <a:schemeClr val="tx1"/>
                </a:solidFill>
              </a:rPr>
              <a:t>Electric Vehicle (EV) </a:t>
            </a:r>
            <a:r>
              <a:rPr lang="en-US" dirty="0" smtClean="0">
                <a:solidFill>
                  <a:schemeClr val="tx1"/>
                </a:solidFill>
                <a:latin typeface="Arial"/>
                <a:cs typeface="Arial"/>
              </a:rPr>
              <a:t>advances</a:t>
            </a:r>
            <a:r>
              <a:rPr lang="en-US" dirty="0" smtClean="0">
                <a:solidFill>
                  <a:schemeClr val="tx1"/>
                </a:solidFill>
              </a:rPr>
              <a:t>, power demand and risk</a:t>
            </a:r>
            <a:endParaRPr lang="en-US" dirty="0">
              <a:solidFill>
                <a:schemeClr val="tx1"/>
              </a:solidFill>
            </a:endParaRPr>
          </a:p>
        </p:txBody>
      </p:sp>
      <p:sp>
        <p:nvSpPr>
          <p:cNvPr id="4" name="TextBox 3"/>
          <p:cNvSpPr txBox="1"/>
          <p:nvPr/>
        </p:nvSpPr>
        <p:spPr>
          <a:xfrm>
            <a:off x="2802457" y="5249337"/>
            <a:ext cx="3708409" cy="923330"/>
          </a:xfrm>
          <a:prstGeom prst="rect">
            <a:avLst/>
          </a:prstGeom>
          <a:noFill/>
        </p:spPr>
        <p:txBody>
          <a:bodyPr wrap="square" rtlCol="0">
            <a:spAutoFit/>
          </a:bodyPr>
          <a:lstStyle/>
          <a:p>
            <a:r>
              <a:rPr lang="en-US" dirty="0" smtClean="0">
                <a:latin typeface="Arial"/>
              </a:rPr>
              <a:t>Keith Wooster, U.S. Army Retired</a:t>
            </a:r>
          </a:p>
          <a:p>
            <a:r>
              <a:rPr lang="en-US" dirty="0" smtClean="0">
                <a:latin typeface="Arial"/>
              </a:rPr>
              <a:t>14 February 2020</a:t>
            </a:r>
          </a:p>
          <a:p>
            <a:r>
              <a:rPr lang="en-US" smtClean="0">
                <a:latin typeface="Arial"/>
              </a:rPr>
              <a:t>Revised </a:t>
            </a:r>
            <a:r>
              <a:rPr lang="en-US" smtClean="0">
                <a:latin typeface="Arial"/>
              </a:rPr>
              <a:t>17 </a:t>
            </a:r>
            <a:r>
              <a:rPr lang="en-US" dirty="0" smtClean="0">
                <a:latin typeface="Arial"/>
              </a:rPr>
              <a:t>February 2020</a:t>
            </a:r>
            <a:endParaRPr lang="en-US" dirty="0">
              <a:latin typeface="Arial"/>
            </a:endParaRPr>
          </a:p>
        </p:txBody>
      </p:sp>
    </p:spTree>
    <p:extLst>
      <p:ext uri="{BB962C8B-B14F-4D97-AF65-F5344CB8AC3E}">
        <p14:creationId xmlns:p14="http://schemas.microsoft.com/office/powerpoint/2010/main" val="16420077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 Vehicle Technology Advances</a:t>
            </a:r>
            <a:endParaRPr lang="en-US" dirty="0"/>
          </a:p>
        </p:txBody>
      </p:sp>
      <p:sp>
        <p:nvSpPr>
          <p:cNvPr id="3" name="Content Placeholder 2"/>
          <p:cNvSpPr>
            <a:spLocks noGrp="1"/>
          </p:cNvSpPr>
          <p:nvPr>
            <p:ph idx="1"/>
          </p:nvPr>
        </p:nvSpPr>
        <p:spPr>
          <a:xfrm>
            <a:off x="347133" y="1820333"/>
            <a:ext cx="8483600" cy="4690534"/>
          </a:xfrm>
        </p:spPr>
        <p:txBody>
          <a:bodyPr>
            <a:normAutofit lnSpcReduction="10000"/>
          </a:bodyPr>
          <a:lstStyle/>
          <a:p>
            <a:r>
              <a:rPr lang="en-US" sz="2000" dirty="0" smtClean="0"/>
              <a:t>1996-99  GM EV-1 – NiMH 26.4 KWh battery range 105 miles</a:t>
            </a:r>
          </a:p>
          <a:p>
            <a:r>
              <a:rPr lang="en-US" sz="2000" dirty="0" smtClean="0"/>
              <a:t>2011  Chevy </a:t>
            </a:r>
            <a:r>
              <a:rPr lang="en-US" sz="2000" dirty="0"/>
              <a:t>Volt - </a:t>
            </a:r>
            <a:r>
              <a:rPr lang="en-US" sz="2000" dirty="0" smtClean="0"/>
              <a:t>16 </a:t>
            </a:r>
            <a:r>
              <a:rPr lang="de-DE" sz="2000" dirty="0"/>
              <a:t>KWh </a:t>
            </a:r>
            <a:r>
              <a:rPr lang="en-US" sz="2000" dirty="0"/>
              <a:t>battery </a:t>
            </a:r>
            <a:r>
              <a:rPr lang="en-US" sz="2000" dirty="0" smtClean="0"/>
              <a:t>range 35 miles plus 1.4L gasoline engine</a:t>
            </a:r>
          </a:p>
          <a:p>
            <a:r>
              <a:rPr lang="en-US" sz="2000" dirty="0" smtClean="0"/>
              <a:t>2016  Chevy Volt - 18.4 </a:t>
            </a:r>
            <a:r>
              <a:rPr lang="de-DE" sz="2000" dirty="0"/>
              <a:t>KWh </a:t>
            </a:r>
            <a:r>
              <a:rPr lang="en-US" sz="2000" dirty="0" smtClean="0"/>
              <a:t>battery range 53 miles plus 1.4L gasoline engine</a:t>
            </a:r>
          </a:p>
          <a:p>
            <a:r>
              <a:rPr lang="en-US" sz="2000" dirty="0" smtClean="0"/>
              <a:t>2018  Nissan Leaf - 40 </a:t>
            </a:r>
            <a:r>
              <a:rPr lang="en-US" sz="2000" dirty="0"/>
              <a:t>KWh </a:t>
            </a:r>
            <a:r>
              <a:rPr lang="en-US" sz="2000" dirty="0" smtClean="0"/>
              <a:t>battery range 151 miles</a:t>
            </a:r>
          </a:p>
          <a:p>
            <a:r>
              <a:rPr lang="en-US" sz="2000" dirty="0" smtClean="0"/>
              <a:t>2020  Chevy Bolt - 66 </a:t>
            </a:r>
            <a:r>
              <a:rPr lang="de-DE" sz="2000" dirty="0"/>
              <a:t>KWh </a:t>
            </a:r>
            <a:r>
              <a:rPr lang="en-US" sz="2000" dirty="0" smtClean="0"/>
              <a:t>battery range 259 miles</a:t>
            </a:r>
          </a:p>
          <a:p>
            <a:r>
              <a:rPr lang="en-US" sz="2000" dirty="0" smtClean="0"/>
              <a:t>2020 Tesla Model 3 - 75 </a:t>
            </a:r>
            <a:r>
              <a:rPr lang="de-DE" sz="2000" dirty="0"/>
              <a:t>KWh </a:t>
            </a:r>
            <a:r>
              <a:rPr lang="en-US" sz="2000" dirty="0"/>
              <a:t>battery </a:t>
            </a:r>
            <a:r>
              <a:rPr lang="en-US" sz="2000" dirty="0" smtClean="0"/>
              <a:t>range 325 miles</a:t>
            </a:r>
          </a:p>
          <a:p>
            <a:r>
              <a:rPr lang="en-US" sz="2000" dirty="0" smtClean="0"/>
              <a:t>2020 Tesla Model S Extended Range (+) 100 </a:t>
            </a:r>
            <a:r>
              <a:rPr lang="en-US" sz="2000" dirty="0"/>
              <a:t>KWh </a:t>
            </a:r>
            <a:r>
              <a:rPr lang="en-US" sz="2000" dirty="0" smtClean="0"/>
              <a:t>battery – 390 miles</a:t>
            </a:r>
          </a:p>
          <a:p>
            <a:r>
              <a:rPr lang="en-US" sz="2000" dirty="0" smtClean="0"/>
              <a:t>2021  </a:t>
            </a:r>
            <a:r>
              <a:rPr lang="en-US" sz="2000" dirty="0" err="1" smtClean="0"/>
              <a:t>Rivian</a:t>
            </a:r>
            <a:r>
              <a:rPr lang="en-US" sz="2000" dirty="0" smtClean="0"/>
              <a:t> Automotive RT1 pickup/RS1 SUV–180 </a:t>
            </a:r>
            <a:r>
              <a:rPr lang="de-DE" sz="2000" dirty="0"/>
              <a:t>KWh </a:t>
            </a:r>
            <a:r>
              <a:rPr lang="en-US" sz="2000" dirty="0"/>
              <a:t>battery </a:t>
            </a:r>
            <a:r>
              <a:rPr lang="en-US" sz="2000" dirty="0" smtClean="0"/>
              <a:t>range 400 miles</a:t>
            </a:r>
          </a:p>
          <a:p>
            <a:pPr marL="457200" indent="-457200">
              <a:buAutoNum type="arabicPlain" startAt="2021"/>
            </a:pPr>
            <a:r>
              <a:rPr lang="en-US" sz="2000" dirty="0" smtClean="0"/>
              <a:t> Ford EV F150 – 200+ </a:t>
            </a:r>
            <a:r>
              <a:rPr lang="de-DE" sz="2000" dirty="0" smtClean="0"/>
              <a:t>KWh </a:t>
            </a:r>
            <a:r>
              <a:rPr lang="en-US" sz="2000" dirty="0" smtClean="0"/>
              <a:t>battery/range? </a:t>
            </a:r>
          </a:p>
          <a:p>
            <a:r>
              <a:rPr lang="en-US" sz="2000" dirty="0" smtClean="0"/>
              <a:t>Battery costs declined 87% between 2010 and 2019 allowing EV automakers to build bigger battery packs with more range at lower cost</a:t>
            </a:r>
          </a:p>
        </p:txBody>
      </p:sp>
    </p:spTree>
    <p:extLst>
      <p:ext uri="{BB962C8B-B14F-4D97-AF65-F5344CB8AC3E}">
        <p14:creationId xmlns:p14="http://schemas.microsoft.com/office/powerpoint/2010/main" val="36484553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a:t>
            </a:r>
            <a:r>
              <a:rPr lang="en-US" sz="4000" dirty="0"/>
              <a:t>E</a:t>
            </a:r>
            <a:r>
              <a:rPr lang="en-US" sz="4000" dirty="0" smtClean="0"/>
              <a:t>lectric Vehicle Skateboard Design</a:t>
            </a:r>
            <a:endParaRPr lang="en-US" sz="4000" dirty="0"/>
          </a:p>
        </p:txBody>
      </p:sp>
      <p:pic>
        <p:nvPicPr>
          <p:cNvPr id="4" name="Picture 3"/>
          <p:cNvPicPr>
            <a:picLocks noChangeAspect="1"/>
          </p:cNvPicPr>
          <p:nvPr/>
        </p:nvPicPr>
        <p:blipFill>
          <a:blip r:embed="rId2"/>
          <a:stretch>
            <a:fillRect/>
          </a:stretch>
        </p:blipFill>
        <p:spPr>
          <a:xfrm>
            <a:off x="4358433" y="2827851"/>
            <a:ext cx="3706326" cy="3632199"/>
          </a:xfrm>
          <a:prstGeom prst="rect">
            <a:avLst/>
          </a:prstGeom>
        </p:spPr>
      </p:pic>
      <p:sp>
        <p:nvSpPr>
          <p:cNvPr id="5" name="TextBox 4"/>
          <p:cNvSpPr txBox="1"/>
          <p:nvPr/>
        </p:nvSpPr>
        <p:spPr>
          <a:xfrm>
            <a:off x="4358433" y="2311401"/>
            <a:ext cx="3706326" cy="338554"/>
          </a:xfrm>
          <a:prstGeom prst="rect">
            <a:avLst/>
          </a:prstGeom>
          <a:noFill/>
        </p:spPr>
        <p:txBody>
          <a:bodyPr wrap="square" rtlCol="0">
            <a:spAutoFit/>
          </a:bodyPr>
          <a:lstStyle/>
          <a:p>
            <a:r>
              <a:rPr lang="en-US" sz="1600" dirty="0" smtClean="0"/>
              <a:t>Tesla single electric motor/battery layout</a:t>
            </a:r>
            <a:endParaRPr lang="en-US" sz="1600" dirty="0"/>
          </a:p>
        </p:txBody>
      </p:sp>
      <p:pic>
        <p:nvPicPr>
          <p:cNvPr id="6" name="Picture 5"/>
          <p:cNvPicPr>
            <a:picLocks noChangeAspect="1"/>
          </p:cNvPicPr>
          <p:nvPr/>
        </p:nvPicPr>
        <p:blipFill>
          <a:blip r:embed="rId3"/>
          <a:stretch>
            <a:fillRect/>
          </a:stretch>
        </p:blipFill>
        <p:spPr>
          <a:xfrm>
            <a:off x="0" y="2929446"/>
            <a:ext cx="4369608" cy="3111161"/>
          </a:xfrm>
          <a:prstGeom prst="rect">
            <a:avLst/>
          </a:prstGeom>
        </p:spPr>
      </p:pic>
      <p:sp>
        <p:nvSpPr>
          <p:cNvPr id="7" name="TextBox 6"/>
          <p:cNvSpPr txBox="1"/>
          <p:nvPr/>
        </p:nvSpPr>
        <p:spPr>
          <a:xfrm>
            <a:off x="203200" y="2294467"/>
            <a:ext cx="3928533" cy="338554"/>
          </a:xfrm>
          <a:prstGeom prst="rect">
            <a:avLst/>
          </a:prstGeom>
          <a:noFill/>
        </p:spPr>
        <p:txBody>
          <a:bodyPr wrap="square" rtlCol="0">
            <a:spAutoFit/>
          </a:bodyPr>
          <a:lstStyle/>
          <a:p>
            <a:r>
              <a:rPr lang="en-US" sz="1600" dirty="0" smtClean="0"/>
              <a:t>Chevy Bolt electric motor/battery layout</a:t>
            </a:r>
            <a:endParaRPr lang="en-US" sz="1600" dirty="0"/>
          </a:p>
        </p:txBody>
      </p:sp>
      <p:sp>
        <p:nvSpPr>
          <p:cNvPr id="8" name="TextBox 7"/>
          <p:cNvSpPr txBox="1"/>
          <p:nvPr/>
        </p:nvSpPr>
        <p:spPr>
          <a:xfrm>
            <a:off x="1479008" y="1591734"/>
            <a:ext cx="6199133" cy="477054"/>
          </a:xfrm>
          <a:prstGeom prst="rect">
            <a:avLst/>
          </a:prstGeom>
          <a:noFill/>
        </p:spPr>
        <p:txBody>
          <a:bodyPr wrap="none" rtlCol="0">
            <a:spAutoFit/>
          </a:bodyPr>
          <a:lstStyle/>
          <a:p>
            <a:pPr algn="ctr"/>
            <a:r>
              <a:rPr lang="en-US" sz="1600" dirty="0"/>
              <a:t>Permanent Magnet Synchronous Reluctance Motor</a:t>
            </a:r>
          </a:p>
          <a:p>
            <a:r>
              <a:rPr lang="en-US" sz="900" dirty="0" smtClean="0">
                <a:hlinkClick r:id="rId4"/>
              </a:rPr>
              <a:t>https</a:t>
            </a:r>
            <a:r>
              <a:rPr lang="en-US" sz="900" dirty="0">
                <a:hlinkClick r:id="rId4"/>
              </a:rPr>
              <a:t>://chargedevs.com/features/teslas-top-motor-engineer-talks-about-designing-a-permanent-magnet-machine-for-model-3</a:t>
            </a:r>
            <a:r>
              <a:rPr lang="en-US" sz="900" dirty="0" smtClean="0">
                <a:hlinkClick r:id="rId4"/>
              </a:rPr>
              <a:t>/</a:t>
            </a:r>
            <a:endParaRPr lang="en-US" sz="900" dirty="0" smtClean="0"/>
          </a:p>
        </p:txBody>
      </p:sp>
    </p:spTree>
    <p:extLst>
      <p:ext uri="{BB962C8B-B14F-4D97-AF65-F5344CB8AC3E}">
        <p14:creationId xmlns:p14="http://schemas.microsoft.com/office/powerpoint/2010/main" val="2120225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a:t>
            </a:r>
            <a:r>
              <a:rPr lang="en-US" sz="4000" dirty="0" smtClean="0"/>
              <a:t>edium</a:t>
            </a:r>
            <a:r>
              <a:rPr lang="en-US" dirty="0" smtClean="0"/>
              <a:t> and heavy trucks</a:t>
            </a:r>
            <a:endParaRPr lang="en-US" dirty="0"/>
          </a:p>
        </p:txBody>
      </p:sp>
      <p:sp>
        <p:nvSpPr>
          <p:cNvPr id="3" name="Content Placeholder 2"/>
          <p:cNvSpPr>
            <a:spLocks noGrp="1"/>
          </p:cNvSpPr>
          <p:nvPr>
            <p:ph idx="1"/>
          </p:nvPr>
        </p:nvSpPr>
        <p:spPr/>
        <p:txBody>
          <a:bodyPr>
            <a:normAutofit fontScale="92500"/>
          </a:bodyPr>
          <a:lstStyle/>
          <a:p>
            <a:pPr marL="457200" indent="-457200">
              <a:buFont typeface="Arial"/>
              <a:buChar char="•"/>
            </a:pPr>
            <a:r>
              <a:rPr lang="en-US" dirty="0" smtClean="0"/>
              <a:t>Daimler </a:t>
            </a:r>
            <a:r>
              <a:rPr lang="en-US" dirty="0" err="1" smtClean="0"/>
              <a:t>eCascadia</a:t>
            </a:r>
            <a:r>
              <a:rPr lang="en-US" dirty="0" smtClean="0"/>
              <a:t> Freightliner tractor trailer and box truck tests use 300 </a:t>
            </a:r>
            <a:r>
              <a:rPr lang="de-DE" dirty="0" smtClean="0"/>
              <a:t>KWh </a:t>
            </a:r>
            <a:r>
              <a:rPr lang="en-US" dirty="0" smtClean="0"/>
              <a:t>to 550 </a:t>
            </a:r>
            <a:r>
              <a:rPr lang="de-DE" dirty="0" smtClean="0"/>
              <a:t>KWh </a:t>
            </a:r>
            <a:r>
              <a:rPr lang="en-US" dirty="0" smtClean="0"/>
              <a:t>batteries with a range of 250 miles</a:t>
            </a:r>
          </a:p>
          <a:p>
            <a:pPr marL="457200" indent="-457200">
              <a:buFont typeface="Arial"/>
              <a:buChar char="•"/>
            </a:pPr>
            <a:r>
              <a:rPr lang="en-US" dirty="0" smtClean="0"/>
              <a:t>Tesla describes its class 8 semi truck as having 300-500 mile range requiring a 600-1,100 </a:t>
            </a:r>
            <a:r>
              <a:rPr lang="de-DE" dirty="0" smtClean="0"/>
              <a:t>KWh </a:t>
            </a:r>
            <a:r>
              <a:rPr lang="en-US" dirty="0" smtClean="0"/>
              <a:t>battery</a:t>
            </a:r>
          </a:p>
          <a:p>
            <a:pPr marL="457200" indent="-457200">
              <a:buFont typeface="Arial"/>
              <a:buChar char="•"/>
            </a:pPr>
            <a:r>
              <a:rPr lang="en-US" dirty="0" err="1" smtClean="0"/>
              <a:t>Innolith</a:t>
            </a:r>
            <a:r>
              <a:rPr lang="en-US" dirty="0" smtClean="0"/>
              <a:t> battery technology claims 1000 </a:t>
            </a:r>
            <a:r>
              <a:rPr lang="de-DE" dirty="0" smtClean="0"/>
              <a:t>KWh    </a:t>
            </a:r>
            <a:r>
              <a:rPr lang="en-US" dirty="0" smtClean="0"/>
              <a:t> for its pre-production battery giving a 600 mile car range</a:t>
            </a:r>
          </a:p>
          <a:p>
            <a:pPr marL="457200" indent="-457200">
              <a:buFont typeface="Arial"/>
              <a:buChar char="•"/>
            </a:pPr>
            <a:endParaRPr lang="en-US" dirty="0"/>
          </a:p>
        </p:txBody>
      </p:sp>
    </p:spTree>
    <p:extLst>
      <p:ext uri="{BB962C8B-B14F-4D97-AF65-F5344CB8AC3E}">
        <p14:creationId xmlns:p14="http://schemas.microsoft.com/office/powerpoint/2010/main" val="30518096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Daimler-Freightliner Electric Trucks</a:t>
            </a:r>
            <a:endParaRPr lang="en-US" dirty="0"/>
          </a:p>
        </p:txBody>
      </p:sp>
      <p:pic>
        <p:nvPicPr>
          <p:cNvPr id="4" name="Content Placeholder 3"/>
          <p:cNvPicPr>
            <a:picLocks noGrp="1" noChangeAspect="1"/>
          </p:cNvPicPr>
          <p:nvPr>
            <p:ph idx="1"/>
          </p:nvPr>
        </p:nvPicPr>
        <p:blipFill>
          <a:blip r:embed="rId2"/>
          <a:srcRect t="8753" b="8753"/>
          <a:stretch>
            <a:fillRect/>
          </a:stretch>
        </p:blipFill>
        <p:spPr/>
      </p:pic>
    </p:spTree>
    <p:extLst>
      <p:ext uri="{BB962C8B-B14F-4D97-AF65-F5344CB8AC3E}">
        <p14:creationId xmlns:p14="http://schemas.microsoft.com/office/powerpoint/2010/main" val="37783865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Next Generation Electric Vehicle Technology is Here</a:t>
            </a:r>
            <a:endParaRPr lang="en-US" sz="3600" dirty="0"/>
          </a:p>
        </p:txBody>
      </p:sp>
      <p:sp>
        <p:nvSpPr>
          <p:cNvPr id="3" name="Content Placeholder 2"/>
          <p:cNvSpPr>
            <a:spLocks noGrp="1"/>
          </p:cNvSpPr>
          <p:nvPr>
            <p:ph idx="1"/>
          </p:nvPr>
        </p:nvSpPr>
        <p:spPr>
          <a:xfrm>
            <a:off x="457200" y="1600200"/>
            <a:ext cx="8229600" cy="4910667"/>
          </a:xfrm>
        </p:spPr>
        <p:txBody>
          <a:bodyPr>
            <a:noAutofit/>
          </a:bodyPr>
          <a:lstStyle/>
          <a:p>
            <a:pPr marL="457200" indent="-457200">
              <a:buFont typeface="Arial"/>
              <a:buChar char="•"/>
            </a:pPr>
            <a:r>
              <a:rPr lang="en-US" sz="2600" dirty="0" smtClean="0"/>
              <a:t>Current EV technology will become obsolete quickly</a:t>
            </a:r>
          </a:p>
          <a:p>
            <a:pPr marL="457200" indent="-457200">
              <a:buFont typeface="Arial"/>
              <a:buChar char="•"/>
            </a:pPr>
            <a:r>
              <a:rPr lang="en-US" sz="2600" dirty="0" smtClean="0"/>
              <a:t>The next generation leap-ahead EV technology is going into production</a:t>
            </a:r>
          </a:p>
          <a:p>
            <a:pPr marL="457200" indent="-457200">
              <a:buFont typeface="Arial"/>
              <a:buChar char="•"/>
            </a:pPr>
            <a:r>
              <a:rPr lang="en-US" sz="2600" dirty="0" smtClean="0"/>
              <a:t>This is a potentially disruptive technology</a:t>
            </a:r>
          </a:p>
          <a:p>
            <a:pPr marL="457200" indent="-457200">
              <a:buFont typeface="Arial"/>
              <a:buChar char="•"/>
            </a:pPr>
            <a:r>
              <a:rPr lang="en-US" sz="2600" dirty="0" smtClean="0"/>
              <a:t>The power requirements for these vehicles may require up to 50% more power than currently produced nationally.</a:t>
            </a:r>
          </a:p>
          <a:p>
            <a:pPr marL="457200" indent="-457200">
              <a:buFont typeface="Arial"/>
              <a:buChar char="•"/>
            </a:pPr>
            <a:r>
              <a:rPr lang="en-US" sz="2600" dirty="0" smtClean="0"/>
              <a:t>We need to start planning for significant EV power demand and infrastructure implementation.</a:t>
            </a:r>
          </a:p>
          <a:p>
            <a:pPr marL="457200" indent="-457200">
              <a:buFont typeface="Arial"/>
              <a:buChar char="•"/>
            </a:pPr>
            <a:r>
              <a:rPr lang="en-US" sz="2600" dirty="0" smtClean="0"/>
              <a:t>Emissions will drop as a result of this technology if the infrastructure is there to support it.</a:t>
            </a:r>
            <a:endParaRPr lang="en-US" sz="2600" dirty="0"/>
          </a:p>
        </p:txBody>
      </p:sp>
    </p:spTree>
    <p:extLst>
      <p:ext uri="{BB962C8B-B14F-4D97-AF65-F5344CB8AC3E}">
        <p14:creationId xmlns:p14="http://schemas.microsoft.com/office/powerpoint/2010/main" val="20762936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309366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68"/>
            <a:ext cx="8229600" cy="1143000"/>
          </a:xfrm>
        </p:spPr>
        <p:txBody>
          <a:bodyPr>
            <a:noAutofit/>
          </a:bodyPr>
          <a:lstStyle/>
          <a:p>
            <a:r>
              <a:rPr lang="en-US" sz="3600" dirty="0" smtClean="0"/>
              <a:t>National Renewable Energy Lab Transportation Electrification Studies</a:t>
            </a:r>
            <a:endParaRPr lang="en-US" sz="3600" dirty="0"/>
          </a:p>
        </p:txBody>
      </p:sp>
      <p:sp>
        <p:nvSpPr>
          <p:cNvPr id="3" name="Content Placeholder 2"/>
          <p:cNvSpPr>
            <a:spLocks noGrp="1"/>
          </p:cNvSpPr>
          <p:nvPr>
            <p:ph idx="1"/>
          </p:nvPr>
        </p:nvSpPr>
        <p:spPr>
          <a:xfrm>
            <a:off x="457200" y="1430860"/>
            <a:ext cx="8229600" cy="4525963"/>
          </a:xfrm>
        </p:spPr>
        <p:txBody>
          <a:bodyPr>
            <a:noAutofit/>
          </a:bodyPr>
          <a:lstStyle/>
          <a:p>
            <a:pPr marL="342900" indent="-342900">
              <a:lnSpc>
                <a:spcPct val="80000"/>
              </a:lnSpc>
              <a:buFont typeface="Arial"/>
              <a:buChar char="•"/>
            </a:pPr>
            <a:r>
              <a:rPr lang="en-US" sz="2000" dirty="0" smtClean="0"/>
              <a:t>The NREL Electrifications Futures Study released </a:t>
            </a:r>
            <a:r>
              <a:rPr lang="en-US" sz="2000" dirty="0"/>
              <a:t>June </a:t>
            </a:r>
            <a:r>
              <a:rPr lang="en-US" sz="2000" dirty="0" smtClean="0"/>
              <a:t>2018 analyzed residential, commercial, industrial and transportation sector electrification </a:t>
            </a:r>
          </a:p>
          <a:p>
            <a:pPr marL="342900" indent="-342900">
              <a:lnSpc>
                <a:spcPct val="80000"/>
              </a:lnSpc>
              <a:buFont typeface="Arial"/>
              <a:buChar char="•"/>
            </a:pPr>
            <a:r>
              <a:rPr lang="en-US" sz="2000" dirty="0" smtClean="0"/>
              <a:t>Estimated </a:t>
            </a:r>
            <a:r>
              <a:rPr lang="en-US" sz="2000" dirty="0"/>
              <a:t>annual power </a:t>
            </a:r>
            <a:r>
              <a:rPr lang="en-US" sz="2000" dirty="0" smtClean="0"/>
              <a:t>demand for three </a:t>
            </a:r>
            <a:r>
              <a:rPr lang="en-US" sz="2000" dirty="0"/>
              <a:t>scenarios </a:t>
            </a:r>
            <a:r>
              <a:rPr lang="en-US" sz="2000" dirty="0" smtClean="0"/>
              <a:t>between 2020</a:t>
            </a:r>
            <a:r>
              <a:rPr lang="en-US" sz="2000" dirty="0"/>
              <a:t>-</a:t>
            </a:r>
            <a:r>
              <a:rPr lang="en-US" sz="2000" dirty="0" smtClean="0"/>
              <a:t>2050</a:t>
            </a:r>
          </a:p>
          <a:p>
            <a:pPr marL="342900" indent="-342900">
              <a:lnSpc>
                <a:spcPct val="80000"/>
              </a:lnSpc>
              <a:buFont typeface="Arial"/>
              <a:buChar char="•"/>
            </a:pPr>
            <a:r>
              <a:rPr lang="en-US" sz="2000" dirty="0" smtClean="0"/>
              <a:t>Transportation electrification created the largest power demand –building/industrial electrification required only 360 </a:t>
            </a:r>
            <a:r>
              <a:rPr lang="en-US" sz="2000" dirty="0" err="1" smtClean="0"/>
              <a:t>TWh</a:t>
            </a:r>
            <a:r>
              <a:rPr lang="en-US" sz="2000" dirty="0" smtClean="0"/>
              <a:t>/</a:t>
            </a:r>
            <a:r>
              <a:rPr lang="en-US" sz="2000" dirty="0" err="1" smtClean="0"/>
              <a:t>yr</a:t>
            </a:r>
            <a:r>
              <a:rPr lang="en-US" sz="2000" dirty="0" smtClean="0"/>
              <a:t> increase</a:t>
            </a:r>
          </a:p>
          <a:p>
            <a:pPr marL="342900" indent="-342900">
              <a:lnSpc>
                <a:spcPct val="80000"/>
              </a:lnSpc>
              <a:buFont typeface="Arial"/>
              <a:buChar char="•"/>
            </a:pPr>
            <a:r>
              <a:rPr lang="en-US" sz="2000" dirty="0" smtClean="0"/>
              <a:t>Baseline scenario demand 4,722 </a:t>
            </a:r>
            <a:r>
              <a:rPr lang="en-US" sz="2000" dirty="0" err="1" smtClean="0"/>
              <a:t>TWh</a:t>
            </a:r>
            <a:r>
              <a:rPr lang="en-US" sz="2000" dirty="0" smtClean="0"/>
              <a:t>/</a:t>
            </a:r>
            <a:r>
              <a:rPr lang="en-US" sz="2000" dirty="0" err="1" smtClean="0"/>
              <a:t>yr</a:t>
            </a:r>
            <a:r>
              <a:rPr lang="en-US" sz="2000" dirty="0" smtClean="0"/>
              <a:t> assuming a gradual introduction of electric vehicles and other sector electrification</a:t>
            </a:r>
            <a:endParaRPr lang="en-US" sz="2000" dirty="0"/>
          </a:p>
          <a:p>
            <a:pPr marL="342900" indent="-342900">
              <a:lnSpc>
                <a:spcPct val="80000"/>
              </a:lnSpc>
              <a:buFont typeface="Arial"/>
              <a:buChar char="•"/>
            </a:pPr>
            <a:r>
              <a:rPr lang="en-US" sz="2000" dirty="0" smtClean="0"/>
              <a:t>Mid-range 5,520 - 5,871 </a:t>
            </a:r>
            <a:r>
              <a:rPr lang="en-US" sz="2000" dirty="0" err="1" smtClean="0"/>
              <a:t>TWh</a:t>
            </a:r>
            <a:r>
              <a:rPr lang="en-US" sz="2000" dirty="0" smtClean="0"/>
              <a:t>/</a:t>
            </a:r>
            <a:r>
              <a:rPr lang="en-US" sz="2000" dirty="0" err="1" smtClean="0"/>
              <a:t>yr</a:t>
            </a:r>
            <a:r>
              <a:rPr lang="en-US" sz="2000" dirty="0" smtClean="0"/>
              <a:t> – in between baseline and high scenarios</a:t>
            </a:r>
          </a:p>
          <a:p>
            <a:pPr marL="342900" indent="-342900">
              <a:lnSpc>
                <a:spcPct val="80000"/>
              </a:lnSpc>
              <a:buFont typeface="Arial"/>
              <a:buChar char="•"/>
            </a:pPr>
            <a:r>
              <a:rPr lang="en-US" sz="2000" dirty="0" smtClean="0"/>
              <a:t>High – 6,280 - 6,846 </a:t>
            </a:r>
            <a:r>
              <a:rPr lang="en-US" sz="2000" dirty="0" err="1" smtClean="0"/>
              <a:t>TWh</a:t>
            </a:r>
            <a:r>
              <a:rPr lang="en-US" sz="2000" dirty="0" smtClean="0"/>
              <a:t>/</a:t>
            </a:r>
            <a:r>
              <a:rPr lang="en-US" sz="2000" dirty="0" err="1" smtClean="0"/>
              <a:t>yr</a:t>
            </a:r>
            <a:r>
              <a:rPr lang="en-US" sz="2000" dirty="0" smtClean="0"/>
              <a:t> based on significant transportation electrification most </a:t>
            </a:r>
            <a:r>
              <a:rPr lang="en-US" sz="2000" dirty="0"/>
              <a:t>LDV’s, </a:t>
            </a:r>
            <a:r>
              <a:rPr lang="en-US" sz="2000" dirty="0" smtClean="0"/>
              <a:t>med/</a:t>
            </a:r>
            <a:r>
              <a:rPr lang="en-US" sz="2000" dirty="0" err="1" smtClean="0"/>
              <a:t>hvy</a:t>
            </a:r>
            <a:r>
              <a:rPr lang="en-US" sz="2000" dirty="0" smtClean="0"/>
              <a:t> trucks - only 10,000 of 983,232 buses </a:t>
            </a:r>
          </a:p>
          <a:p>
            <a:pPr marL="342900" indent="-342900">
              <a:lnSpc>
                <a:spcPct val="80000"/>
              </a:lnSpc>
              <a:buFont typeface="Arial"/>
              <a:buChar char="•"/>
            </a:pPr>
            <a:r>
              <a:rPr lang="en-US" sz="2000" dirty="0" smtClean="0"/>
              <a:t>The EIA estimates that national annual power supply available in 2020 as 4,126 </a:t>
            </a:r>
            <a:r>
              <a:rPr lang="en-US" sz="2000" dirty="0" err="1" smtClean="0"/>
              <a:t>TWhr</a:t>
            </a:r>
            <a:r>
              <a:rPr lang="en-US" sz="2000" dirty="0" smtClean="0"/>
              <a:t> and that </a:t>
            </a:r>
            <a:r>
              <a:rPr lang="en-US" sz="2000" dirty="0"/>
              <a:t>the power supply in 2050 will be 5,429 </a:t>
            </a:r>
            <a:r>
              <a:rPr lang="en-US" sz="2000" dirty="0" err="1"/>
              <a:t>TWhr</a:t>
            </a:r>
            <a:r>
              <a:rPr lang="en-US" sz="2000" dirty="0"/>
              <a:t> </a:t>
            </a:r>
            <a:endParaRPr lang="en-US" sz="2000" dirty="0" smtClean="0"/>
          </a:p>
          <a:p>
            <a:pPr marL="342900" indent="-342900">
              <a:lnSpc>
                <a:spcPct val="80000"/>
              </a:lnSpc>
              <a:buFont typeface="Arial"/>
              <a:buChar char="•"/>
            </a:pPr>
            <a:endParaRPr lang="en-US" sz="1000" dirty="0" smtClean="0">
              <a:hlinkClick r:id="rId2"/>
            </a:endParaRPr>
          </a:p>
          <a:p>
            <a:pPr marL="914400" lvl="1" indent="-171450">
              <a:lnSpc>
                <a:spcPct val="80000"/>
              </a:lnSpc>
              <a:buFont typeface="Arial"/>
              <a:buChar char="•"/>
            </a:pPr>
            <a:r>
              <a:rPr lang="en-US" sz="1000" dirty="0" smtClean="0">
                <a:hlinkClick r:id="rId2"/>
              </a:rPr>
              <a:t>https</a:t>
            </a:r>
            <a:r>
              <a:rPr lang="en-US" sz="1000" dirty="0">
                <a:hlinkClick r:id="rId2"/>
              </a:rPr>
              <a:t>://www.nrel.gov/docs/fy18osti/71500.</a:t>
            </a:r>
            <a:r>
              <a:rPr lang="en-US" sz="1000" dirty="0" smtClean="0">
                <a:hlinkClick r:id="rId2"/>
              </a:rPr>
              <a:t>pdf</a:t>
            </a:r>
            <a:endParaRPr lang="en-US" sz="1000" dirty="0" smtClean="0"/>
          </a:p>
          <a:p>
            <a:pPr marL="1085850" lvl="1" indent="-342900">
              <a:lnSpc>
                <a:spcPct val="80000"/>
              </a:lnSpc>
              <a:buFont typeface="Arial"/>
              <a:buChar char="•"/>
            </a:pPr>
            <a:endParaRPr lang="en-US" sz="1000" dirty="0" smtClean="0"/>
          </a:p>
          <a:p>
            <a:pPr marL="914400" lvl="1" indent="-171450">
              <a:lnSpc>
                <a:spcPct val="80000"/>
              </a:lnSpc>
              <a:buFont typeface="Arial"/>
              <a:buChar char="•"/>
            </a:pPr>
            <a:r>
              <a:rPr lang="en-US" sz="1000" dirty="0" smtClean="0"/>
              <a:t>EIA Annual Energy Outlook (AEO 2020) estimates </a:t>
            </a:r>
            <a:r>
              <a:rPr lang="en-US" sz="1000" dirty="0" smtClean="0">
                <a:hlinkClick r:id="rId2"/>
              </a:rPr>
              <a:t>https</a:t>
            </a:r>
            <a:r>
              <a:rPr lang="en-US" sz="1000" dirty="0">
                <a:hlinkClick r:id="rId2"/>
              </a:rPr>
              <a:t>://www.nrel.gov/docs/fy18osti/71500.</a:t>
            </a:r>
            <a:r>
              <a:rPr lang="en-US" sz="1000" dirty="0" smtClean="0">
                <a:hlinkClick r:id="rId2"/>
              </a:rPr>
              <a:t>pdf</a:t>
            </a:r>
            <a:endParaRPr lang="en-US" sz="1000" dirty="0" smtClean="0">
              <a:hlinkClick r:id="rId3"/>
            </a:endParaRPr>
          </a:p>
        </p:txBody>
      </p:sp>
    </p:spTree>
    <p:extLst>
      <p:ext uri="{BB962C8B-B14F-4D97-AF65-F5344CB8AC3E}">
        <p14:creationId xmlns:p14="http://schemas.microsoft.com/office/powerpoint/2010/main" val="1386436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44000" cy="5157343"/>
          </a:xfrm>
          <a:prstGeom prst="rect">
            <a:avLst/>
          </a:prstGeom>
        </p:spPr>
      </p:pic>
    </p:spTree>
    <p:extLst>
      <p:ext uri="{BB962C8B-B14F-4D97-AF65-F5344CB8AC3E}">
        <p14:creationId xmlns:p14="http://schemas.microsoft.com/office/powerpoint/2010/main" val="39090619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ISO New England Draft Transportation Electrification Study Dec 2019</a:t>
            </a:r>
            <a:endParaRPr lang="en-US" sz="3600" dirty="0"/>
          </a:p>
        </p:txBody>
      </p:sp>
      <p:sp>
        <p:nvSpPr>
          <p:cNvPr id="3" name="Content Placeholder 2"/>
          <p:cNvSpPr>
            <a:spLocks noGrp="1"/>
          </p:cNvSpPr>
          <p:nvPr>
            <p:ph idx="1"/>
          </p:nvPr>
        </p:nvSpPr>
        <p:spPr/>
        <p:txBody>
          <a:bodyPr>
            <a:normAutofit fontScale="92500" lnSpcReduction="10000"/>
          </a:bodyPr>
          <a:lstStyle/>
          <a:p>
            <a:pPr marL="342900" indent="-342900">
              <a:buFont typeface="Arial"/>
              <a:buChar char="•"/>
            </a:pPr>
            <a:r>
              <a:rPr lang="en-US" sz="2400" dirty="0"/>
              <a:t>ISO New England draft vehicle electrification study released 20 December 2019 analyzed northeast </a:t>
            </a:r>
            <a:r>
              <a:rPr lang="en-US" sz="2400" dirty="0" smtClean="0"/>
              <a:t>states transportation electrification</a:t>
            </a:r>
            <a:endParaRPr lang="en-US" sz="2400" dirty="0"/>
          </a:p>
          <a:p>
            <a:pPr marL="342900" indent="-342900">
              <a:buFont typeface="Arial"/>
              <a:buChar char="•"/>
            </a:pPr>
            <a:r>
              <a:rPr lang="en-US" sz="2400" dirty="0" smtClean="0"/>
              <a:t>Covered 2019</a:t>
            </a:r>
            <a:r>
              <a:rPr lang="en-US" sz="2400" dirty="0"/>
              <a:t>-2029 time frame </a:t>
            </a:r>
            <a:r>
              <a:rPr lang="en-US" sz="2400" dirty="0" smtClean="0"/>
              <a:t>and </a:t>
            </a:r>
            <a:r>
              <a:rPr lang="en-US" sz="2400" dirty="0"/>
              <a:t>light duty </a:t>
            </a:r>
            <a:r>
              <a:rPr lang="en-US" sz="2400" dirty="0" smtClean="0"/>
              <a:t>vehicles (LDV) </a:t>
            </a:r>
            <a:r>
              <a:rPr lang="en-US" sz="2400" dirty="0"/>
              <a:t>only</a:t>
            </a:r>
          </a:p>
          <a:p>
            <a:pPr marL="342900" indent="-342900">
              <a:buFont typeface="Arial"/>
              <a:buChar char="•"/>
            </a:pPr>
            <a:r>
              <a:rPr lang="en-US" sz="2400" dirty="0"/>
              <a:t>Estimated an increase from 41,349 BEV/PHEV out of 12,452,628 LDV’s in 2018 to 515,683 EV’s in </a:t>
            </a:r>
            <a:r>
              <a:rPr lang="en-US" sz="2400" dirty="0" smtClean="0"/>
              <a:t>2029</a:t>
            </a:r>
          </a:p>
          <a:p>
            <a:pPr marL="342900" indent="-342900">
              <a:buFont typeface="Arial"/>
              <a:buChar char="•"/>
            </a:pPr>
            <a:r>
              <a:rPr lang="en-US" sz="2400" dirty="0" smtClean="0"/>
              <a:t>Estimates Vermont EV share to grow from 2,926 to 36,492</a:t>
            </a:r>
            <a:endParaRPr lang="en-US" sz="2400" dirty="0"/>
          </a:p>
          <a:p>
            <a:pPr marL="342900" indent="-342900">
              <a:buFont typeface="Arial"/>
              <a:buChar char="•"/>
            </a:pPr>
            <a:r>
              <a:rPr lang="en-US" sz="2400" dirty="0" smtClean="0"/>
              <a:t>Estimates </a:t>
            </a:r>
            <a:r>
              <a:rPr lang="en-US" sz="2400" dirty="0"/>
              <a:t>the </a:t>
            </a:r>
            <a:r>
              <a:rPr lang="en-US" sz="2400" dirty="0" smtClean="0"/>
              <a:t>annual power demand </a:t>
            </a:r>
            <a:r>
              <a:rPr lang="en-US" sz="2400" dirty="0"/>
              <a:t>for EV’s by 2029 as only .4 </a:t>
            </a:r>
            <a:r>
              <a:rPr lang="en-US" sz="2400" dirty="0" err="1"/>
              <a:t>GWhr</a:t>
            </a:r>
            <a:r>
              <a:rPr lang="en-US" sz="2400" dirty="0"/>
              <a:t> out of </a:t>
            </a:r>
            <a:r>
              <a:rPr lang="en-US" sz="2400" dirty="0" smtClean="0"/>
              <a:t>160 </a:t>
            </a:r>
            <a:r>
              <a:rPr lang="en-US" sz="2400" dirty="0" err="1"/>
              <a:t>GWhr</a:t>
            </a:r>
            <a:r>
              <a:rPr lang="en-US" sz="2400" dirty="0"/>
              <a:t> monthly </a:t>
            </a:r>
            <a:r>
              <a:rPr lang="en-US" sz="2400" dirty="0" smtClean="0"/>
              <a:t>supply</a:t>
            </a:r>
          </a:p>
          <a:p>
            <a:pPr marL="342900" indent="-342900">
              <a:buFont typeface="Arial"/>
              <a:buChar char="•"/>
            </a:pPr>
            <a:r>
              <a:rPr lang="en-US" sz="2400" dirty="0"/>
              <a:t>T</a:t>
            </a:r>
            <a:r>
              <a:rPr lang="en-US" sz="2400" dirty="0" smtClean="0"/>
              <a:t>his estimate is good through the early study period though it would be too low at 2030 and beyond because it excludes large truck fleet conversion to EV’s</a:t>
            </a:r>
          </a:p>
          <a:p>
            <a:pPr marL="342900" indent="-342900">
              <a:buFont typeface="Arial"/>
              <a:buChar char="•"/>
            </a:pPr>
            <a:r>
              <a:rPr lang="en-US" sz="1000" dirty="0" smtClean="0">
                <a:hlinkClick r:id="rId2"/>
              </a:rPr>
              <a:t>https</a:t>
            </a:r>
            <a:r>
              <a:rPr lang="en-US" sz="1000" dirty="0">
                <a:hlinkClick r:id="rId2"/>
              </a:rPr>
              <a:t>://iso-ne.com/static-assets/documents/2019/09/p3_transp_electrification_update.pdf</a:t>
            </a:r>
            <a:endParaRPr lang="en-US" sz="1000" dirty="0"/>
          </a:p>
          <a:p>
            <a:pPr marL="342900" indent="-342900">
              <a:buFont typeface="Arial"/>
              <a:buChar char="•"/>
            </a:pPr>
            <a:endParaRPr lang="en-US" sz="2400" dirty="0"/>
          </a:p>
          <a:p>
            <a:pPr marL="342900" indent="-342900">
              <a:buFont typeface="Arial"/>
              <a:buChar char="•"/>
            </a:pPr>
            <a:endParaRPr lang="en-US" sz="2400" dirty="0"/>
          </a:p>
        </p:txBody>
      </p:sp>
    </p:spTree>
    <p:extLst>
      <p:ext uri="{BB962C8B-B14F-4D97-AF65-F5344CB8AC3E}">
        <p14:creationId xmlns:p14="http://schemas.microsoft.com/office/powerpoint/2010/main" val="11245664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Vermont’s</a:t>
            </a:r>
            <a:r>
              <a:rPr lang="en-US" sz="3600" dirty="0"/>
              <a:t> </a:t>
            </a:r>
            <a:r>
              <a:rPr lang="en-US" sz="3600" dirty="0" smtClean="0"/>
              <a:t>Energy profile</a:t>
            </a:r>
            <a:endParaRPr lang="en-US" sz="3600" dirty="0"/>
          </a:p>
        </p:txBody>
      </p:sp>
      <p:sp>
        <p:nvSpPr>
          <p:cNvPr id="3" name="Content Placeholder 2"/>
          <p:cNvSpPr>
            <a:spLocks noGrp="1"/>
          </p:cNvSpPr>
          <p:nvPr>
            <p:ph idx="1"/>
          </p:nvPr>
        </p:nvSpPr>
        <p:spPr>
          <a:xfrm>
            <a:off x="457200" y="1786466"/>
            <a:ext cx="8229600" cy="4525963"/>
          </a:xfrm>
        </p:spPr>
        <p:txBody>
          <a:bodyPr>
            <a:normAutofit lnSpcReduction="10000"/>
          </a:bodyPr>
          <a:lstStyle/>
          <a:p>
            <a:pPr marL="457200" indent="-457200">
              <a:buFont typeface="Arial"/>
              <a:buChar char="•"/>
            </a:pPr>
            <a:r>
              <a:rPr lang="en-US" sz="2800" dirty="0" smtClean="0"/>
              <a:t>Nationally Vermont produces 40% of its electricity but only 20% of its total energy needs</a:t>
            </a:r>
          </a:p>
          <a:p>
            <a:pPr marL="457200" indent="-457200">
              <a:buFont typeface="Arial"/>
              <a:buChar char="•"/>
            </a:pPr>
            <a:r>
              <a:rPr lang="en-US" sz="2800" dirty="0" smtClean="0"/>
              <a:t>Vermont produces 2.18TWh electricity but consumes 5.53 </a:t>
            </a:r>
            <a:r>
              <a:rPr lang="en-US" sz="2800" dirty="0" err="1" smtClean="0"/>
              <a:t>TWh</a:t>
            </a:r>
            <a:r>
              <a:rPr lang="en-US" sz="2800" dirty="0" smtClean="0"/>
              <a:t> annually</a:t>
            </a:r>
            <a:endParaRPr lang="en-US" sz="2800" dirty="0"/>
          </a:p>
          <a:p>
            <a:pPr marL="457200" indent="-457200">
              <a:buFont typeface="Arial"/>
              <a:buChar char="•"/>
            </a:pPr>
            <a:r>
              <a:rPr lang="en-US" sz="2800" dirty="0" smtClean="0"/>
              <a:t>The </a:t>
            </a:r>
            <a:r>
              <a:rPr lang="en-US" sz="2800" dirty="0"/>
              <a:t>estimated Vermont </a:t>
            </a:r>
            <a:r>
              <a:rPr lang="en-US" sz="2800" dirty="0" smtClean="0"/>
              <a:t>additional annual power supply required for complete transportation sector electrification is 2.66 </a:t>
            </a:r>
            <a:r>
              <a:rPr lang="en-US" sz="2800" dirty="0" err="1" smtClean="0"/>
              <a:t>TWh</a:t>
            </a:r>
            <a:endParaRPr lang="en-US" sz="2800" dirty="0"/>
          </a:p>
          <a:p>
            <a:pPr marL="457200" indent="-457200">
              <a:buFont typeface="Arial"/>
              <a:buChar char="•"/>
            </a:pPr>
            <a:r>
              <a:rPr lang="en-US" sz="2800" dirty="0" smtClean="0"/>
              <a:t>Including 13 million tourists and through traffic an estimated 3 </a:t>
            </a:r>
            <a:r>
              <a:rPr lang="en-US" sz="2800" dirty="0" err="1" smtClean="0"/>
              <a:t>TWh</a:t>
            </a:r>
            <a:r>
              <a:rPr lang="en-US" sz="2800" dirty="0" smtClean="0"/>
              <a:t> (+/-) total additional annual power will be required</a:t>
            </a:r>
            <a:endParaRPr lang="en-US" sz="2800" dirty="0"/>
          </a:p>
          <a:p>
            <a:pPr marL="171450" indent="-171450">
              <a:buFont typeface="Arial"/>
              <a:buChar char="•"/>
            </a:pPr>
            <a:r>
              <a:rPr lang="en-US" sz="1000" dirty="0">
                <a:hlinkClick r:id="rId2"/>
              </a:rPr>
              <a:t>https://legislature.vermont.gov/assets/Legislative-Reports/Weight-Based-Registration-Legislative-Report-12-13-2019-</a:t>
            </a:r>
            <a:r>
              <a:rPr lang="en-US" sz="1000" dirty="0" smtClean="0">
                <a:hlinkClick r:id="rId2"/>
              </a:rPr>
              <a:t>Final.pdf</a:t>
            </a:r>
            <a:endParaRPr lang="en-US" sz="1000" dirty="0" smtClean="0"/>
          </a:p>
          <a:p>
            <a:pPr marL="171450" indent="-171450">
              <a:buFont typeface="Arial"/>
              <a:buChar char="•"/>
            </a:pPr>
            <a:r>
              <a:rPr lang="en-US" sz="1000" dirty="0">
                <a:hlinkClick r:id="rId3"/>
              </a:rPr>
              <a:t>https://accd.vermont.gov/</a:t>
            </a:r>
            <a:r>
              <a:rPr lang="en-US" sz="1000" dirty="0" smtClean="0">
                <a:hlinkClick r:id="rId3"/>
              </a:rPr>
              <a:t>tourism</a:t>
            </a:r>
            <a:endParaRPr lang="en-US" sz="1000" dirty="0" smtClean="0"/>
          </a:p>
          <a:p>
            <a:pPr marL="457200" indent="-457200">
              <a:buFont typeface="Arial"/>
              <a:buChar char="•"/>
            </a:pPr>
            <a:endParaRPr lang="en-US" sz="2800" dirty="0" smtClean="0"/>
          </a:p>
        </p:txBody>
      </p:sp>
    </p:spTree>
    <p:extLst>
      <p:ext uri="{BB962C8B-B14F-4D97-AF65-F5344CB8AC3E}">
        <p14:creationId xmlns:p14="http://schemas.microsoft.com/office/powerpoint/2010/main" val="41304941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Topics</a:t>
            </a:r>
            <a:endParaRPr lang="en-US" sz="4000" dirty="0"/>
          </a:p>
        </p:txBody>
      </p:sp>
      <p:sp>
        <p:nvSpPr>
          <p:cNvPr id="3" name="Content Placeholder 2"/>
          <p:cNvSpPr>
            <a:spLocks noGrp="1"/>
          </p:cNvSpPr>
          <p:nvPr>
            <p:ph idx="1"/>
          </p:nvPr>
        </p:nvSpPr>
        <p:spPr>
          <a:xfrm>
            <a:off x="457200" y="1600200"/>
            <a:ext cx="8229600" cy="5020733"/>
          </a:xfrm>
        </p:spPr>
        <p:txBody>
          <a:bodyPr>
            <a:noAutofit/>
          </a:bodyPr>
          <a:lstStyle/>
          <a:p>
            <a:r>
              <a:rPr lang="en-US" sz="2000" dirty="0" smtClean="0">
                <a:latin typeface="Arial"/>
                <a:cs typeface="Arial"/>
              </a:rPr>
              <a:t>Historical background</a:t>
            </a:r>
          </a:p>
          <a:p>
            <a:pPr marL="342900" lvl="1" indent="-342900">
              <a:buFont typeface="Arial"/>
              <a:buChar char="•"/>
            </a:pPr>
            <a:r>
              <a:rPr lang="en-US" sz="2000" dirty="0" smtClean="0">
                <a:latin typeface="Arial"/>
                <a:cs typeface="Arial"/>
              </a:rPr>
              <a:t>Electric Vehicle (EV) technological advances</a:t>
            </a:r>
          </a:p>
          <a:p>
            <a:pPr marL="342900" lvl="1" indent="-342900">
              <a:buFont typeface="Arial"/>
              <a:buChar char="•"/>
            </a:pPr>
            <a:r>
              <a:rPr lang="en-US" sz="2000" dirty="0" smtClean="0">
                <a:latin typeface="Arial"/>
                <a:cs typeface="Arial"/>
              </a:rPr>
              <a:t>Electric power terminology</a:t>
            </a:r>
          </a:p>
          <a:p>
            <a:pPr marL="342900" lvl="1" indent="-342900">
              <a:buFont typeface="Arial"/>
              <a:buChar char="•"/>
            </a:pPr>
            <a:r>
              <a:rPr lang="en-US" sz="2000" dirty="0" smtClean="0">
                <a:latin typeface="Arial"/>
                <a:cs typeface="Arial"/>
              </a:rPr>
              <a:t>EV </a:t>
            </a:r>
            <a:r>
              <a:rPr lang="en-US" sz="2000" dirty="0">
                <a:latin typeface="Arial"/>
                <a:cs typeface="Arial"/>
              </a:rPr>
              <a:t>a</a:t>
            </a:r>
            <a:r>
              <a:rPr lang="en-US" sz="2000" dirty="0" smtClean="0">
                <a:latin typeface="Arial"/>
                <a:cs typeface="Arial"/>
              </a:rPr>
              <a:t>uto </a:t>
            </a:r>
            <a:r>
              <a:rPr lang="en-US" sz="2000" dirty="0">
                <a:latin typeface="Arial"/>
                <a:cs typeface="Arial"/>
              </a:rPr>
              <a:t>m</a:t>
            </a:r>
            <a:r>
              <a:rPr lang="en-US" sz="2000" dirty="0" smtClean="0">
                <a:latin typeface="Arial"/>
                <a:cs typeface="Arial"/>
              </a:rPr>
              <a:t>anufacturers expanded production</a:t>
            </a:r>
            <a:endParaRPr lang="en-US" sz="2000" dirty="0">
              <a:latin typeface="Arial"/>
              <a:cs typeface="Arial"/>
            </a:endParaRPr>
          </a:p>
          <a:p>
            <a:pPr marL="342900" lvl="1" indent="-342900">
              <a:buFont typeface="Arial"/>
              <a:buChar char="•"/>
            </a:pPr>
            <a:r>
              <a:rPr lang="en-US" sz="2000" dirty="0" smtClean="0">
                <a:latin typeface="Arial"/>
                <a:cs typeface="Arial"/>
              </a:rPr>
              <a:t>Data/Studies</a:t>
            </a:r>
          </a:p>
          <a:p>
            <a:pPr marL="857250" lvl="1" indent="-457200">
              <a:buFont typeface="Arial"/>
              <a:buChar char="•"/>
            </a:pPr>
            <a:r>
              <a:rPr lang="en-US" sz="2000" dirty="0" smtClean="0">
                <a:latin typeface="Arial"/>
                <a:cs typeface="Arial"/>
              </a:rPr>
              <a:t>National </a:t>
            </a:r>
            <a:r>
              <a:rPr lang="en-US" sz="2000" dirty="0">
                <a:latin typeface="Arial"/>
                <a:cs typeface="Arial"/>
              </a:rPr>
              <a:t>Renewable Energy Lab</a:t>
            </a:r>
          </a:p>
          <a:p>
            <a:pPr marL="857250" lvl="1" indent="-457200">
              <a:buFont typeface="Arial"/>
              <a:buChar char="•"/>
            </a:pPr>
            <a:r>
              <a:rPr lang="en-US" sz="2000" dirty="0" smtClean="0">
                <a:latin typeface="Arial"/>
                <a:cs typeface="Arial"/>
              </a:rPr>
              <a:t>ISO New England</a:t>
            </a:r>
          </a:p>
          <a:p>
            <a:pPr marL="457200" indent="-457200">
              <a:buFont typeface="Arial"/>
              <a:buChar char="•"/>
            </a:pPr>
            <a:r>
              <a:rPr lang="en-US" sz="2000" dirty="0" smtClean="0">
                <a:latin typeface="Arial"/>
                <a:cs typeface="Arial"/>
              </a:rPr>
              <a:t>Risks</a:t>
            </a:r>
          </a:p>
          <a:p>
            <a:pPr marL="857250" lvl="1" indent="-457200">
              <a:buFont typeface="Arial"/>
              <a:buChar char="•"/>
            </a:pPr>
            <a:r>
              <a:rPr lang="en-US" sz="2000" dirty="0" smtClean="0">
                <a:latin typeface="Arial"/>
                <a:cs typeface="Arial"/>
              </a:rPr>
              <a:t>Grid shortfall</a:t>
            </a:r>
          </a:p>
          <a:p>
            <a:pPr marL="857250" lvl="1" indent="-457200">
              <a:buFont typeface="Arial"/>
              <a:buChar char="•"/>
            </a:pPr>
            <a:r>
              <a:rPr lang="en-US" sz="2000" dirty="0">
                <a:latin typeface="Arial"/>
                <a:cs typeface="Arial"/>
              </a:rPr>
              <a:t>EV t</a:t>
            </a:r>
            <a:r>
              <a:rPr lang="en-US" sz="2000" dirty="0" smtClean="0">
                <a:latin typeface="Arial"/>
                <a:cs typeface="Arial"/>
              </a:rPr>
              <a:t>echnology supply chain - Rare </a:t>
            </a:r>
            <a:r>
              <a:rPr lang="en-US" sz="2000" dirty="0">
                <a:latin typeface="Arial"/>
                <a:cs typeface="Arial"/>
              </a:rPr>
              <a:t>earth magnets/lithium batteries</a:t>
            </a:r>
          </a:p>
          <a:p>
            <a:pPr marL="857250" lvl="1" indent="-457200">
              <a:buFont typeface="Arial"/>
              <a:buChar char="•"/>
            </a:pPr>
            <a:endParaRPr lang="en-US" sz="2000" dirty="0" smtClean="0">
              <a:latin typeface="Arial"/>
              <a:cs typeface="Arial"/>
            </a:endParaRPr>
          </a:p>
          <a:p>
            <a:pPr marL="0" indent="0">
              <a:buNone/>
            </a:pPr>
            <a:endParaRPr lang="en-US" sz="2000" dirty="0" smtClean="0">
              <a:latin typeface="Arial"/>
              <a:cs typeface="Arial"/>
            </a:endParaRPr>
          </a:p>
          <a:p>
            <a:endParaRPr lang="en-US" sz="2000" dirty="0" smtClean="0">
              <a:latin typeface="Arial"/>
              <a:cs typeface="Arial"/>
            </a:endParaRPr>
          </a:p>
          <a:p>
            <a:endParaRPr lang="en-US" sz="2000" dirty="0">
              <a:latin typeface="Arial"/>
              <a:cs typeface="Arial"/>
            </a:endParaRPr>
          </a:p>
        </p:txBody>
      </p:sp>
    </p:spTree>
    <p:extLst>
      <p:ext uri="{BB962C8B-B14F-4D97-AF65-F5344CB8AC3E}">
        <p14:creationId xmlns:p14="http://schemas.microsoft.com/office/powerpoint/2010/main" val="29338080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Electric Vehicle Raw Materials</a:t>
            </a:r>
            <a:endParaRPr lang="en-US" dirty="0"/>
          </a:p>
        </p:txBody>
      </p:sp>
      <p:sp>
        <p:nvSpPr>
          <p:cNvPr id="3" name="Content Placeholder 2"/>
          <p:cNvSpPr>
            <a:spLocks noGrp="1"/>
          </p:cNvSpPr>
          <p:nvPr>
            <p:ph idx="1"/>
          </p:nvPr>
        </p:nvSpPr>
        <p:spPr/>
        <p:txBody>
          <a:bodyPr>
            <a:noAutofit/>
          </a:bodyPr>
          <a:lstStyle/>
          <a:p>
            <a:pPr marL="285750" indent="-285750">
              <a:buFont typeface="Arial"/>
              <a:buChar char="•"/>
            </a:pPr>
            <a:r>
              <a:rPr lang="en-US" sz="1800" dirty="0" smtClean="0"/>
              <a:t>Massive EV </a:t>
            </a:r>
            <a:r>
              <a:rPr lang="en-US" sz="1800" dirty="0"/>
              <a:t>manufacturing </a:t>
            </a:r>
            <a:r>
              <a:rPr lang="en-US" sz="1800" dirty="0" smtClean="0"/>
              <a:t>increases </a:t>
            </a:r>
            <a:r>
              <a:rPr lang="en-US" sz="1800" dirty="0"/>
              <a:t>and demand </a:t>
            </a:r>
            <a:r>
              <a:rPr lang="en-US" sz="1800" dirty="0" smtClean="0"/>
              <a:t>for </a:t>
            </a:r>
            <a:r>
              <a:rPr lang="en-US" sz="1800" dirty="0"/>
              <a:t>large battery </a:t>
            </a:r>
            <a:r>
              <a:rPr lang="en-US" sz="1800" dirty="0" smtClean="0"/>
              <a:t>packs may </a:t>
            </a:r>
            <a:r>
              <a:rPr lang="en-US" sz="1800" dirty="0"/>
              <a:t>outstrip short-term </a:t>
            </a:r>
            <a:r>
              <a:rPr lang="en-US" sz="1800" dirty="0" smtClean="0"/>
              <a:t>lithium supplies </a:t>
            </a:r>
            <a:r>
              <a:rPr lang="en-US" sz="1800" dirty="0"/>
              <a:t>slowing </a:t>
            </a:r>
            <a:r>
              <a:rPr lang="en-US" sz="1800" dirty="0" smtClean="0"/>
              <a:t>near</a:t>
            </a:r>
            <a:r>
              <a:rPr lang="en-US" sz="1800" dirty="0"/>
              <a:t>-term EV </a:t>
            </a:r>
            <a:r>
              <a:rPr lang="en-US" sz="1800" dirty="0" smtClean="0"/>
              <a:t>production</a:t>
            </a:r>
          </a:p>
          <a:p>
            <a:pPr marL="285750" indent="-285750">
              <a:buFont typeface="Arial"/>
              <a:buChar char="•"/>
            </a:pPr>
            <a:r>
              <a:rPr lang="en-US" sz="1800" dirty="0"/>
              <a:t>S</a:t>
            </a:r>
            <a:r>
              <a:rPr lang="en-US" sz="1800" dirty="0" smtClean="0"/>
              <a:t>ignificant near</a:t>
            </a:r>
            <a:r>
              <a:rPr lang="en-US" sz="1800" dirty="0"/>
              <a:t>-term supply constraint </a:t>
            </a:r>
            <a:r>
              <a:rPr lang="en-US" sz="1800" dirty="0" smtClean="0"/>
              <a:t>for EV </a:t>
            </a:r>
            <a:r>
              <a:rPr lang="en-US" sz="1800" dirty="0"/>
              <a:t>mass production is the supply of rare earth element (REE) permanent </a:t>
            </a:r>
            <a:r>
              <a:rPr lang="en-US" sz="1800" dirty="0" smtClean="0"/>
              <a:t>magnets</a:t>
            </a:r>
            <a:r>
              <a:rPr lang="en-US" sz="1800" dirty="0"/>
              <a:t> </a:t>
            </a:r>
            <a:r>
              <a:rPr lang="en-US" sz="1800" dirty="0" smtClean="0"/>
              <a:t>used in 93</a:t>
            </a:r>
            <a:r>
              <a:rPr lang="en-US" sz="1800" dirty="0"/>
              <a:t>% </a:t>
            </a:r>
            <a:r>
              <a:rPr lang="en-US" sz="1800" dirty="0" smtClean="0"/>
              <a:t>EV </a:t>
            </a:r>
            <a:r>
              <a:rPr lang="en-US" sz="1800" dirty="0"/>
              <a:t>vehicle </a:t>
            </a:r>
            <a:r>
              <a:rPr lang="en-US" sz="1800" dirty="0" smtClean="0"/>
              <a:t>motors </a:t>
            </a:r>
          </a:p>
          <a:p>
            <a:pPr marL="285750" indent="-285750">
              <a:buFont typeface="Arial"/>
              <a:buChar char="•"/>
            </a:pPr>
            <a:r>
              <a:rPr lang="en-US" sz="1800" dirty="0" smtClean="0"/>
              <a:t>China </a:t>
            </a:r>
            <a:r>
              <a:rPr lang="en-US" sz="1800" dirty="0"/>
              <a:t>dominates </a:t>
            </a:r>
            <a:r>
              <a:rPr lang="en-US" sz="1800" dirty="0" smtClean="0"/>
              <a:t>the REE </a:t>
            </a:r>
            <a:r>
              <a:rPr lang="en-US" sz="1800" dirty="0"/>
              <a:t>market supplying 80% of the US's refined rare earth </a:t>
            </a:r>
            <a:r>
              <a:rPr lang="en-US" sz="1800" dirty="0" smtClean="0"/>
              <a:t>materials</a:t>
            </a:r>
          </a:p>
          <a:p>
            <a:pPr marL="285750" indent="-285750">
              <a:buFont typeface="Arial"/>
              <a:buChar char="•"/>
            </a:pPr>
            <a:r>
              <a:rPr lang="en-US" sz="1800" dirty="0" smtClean="0"/>
              <a:t>China is electrifying it’s transportation sector much more quickly than the rest of the globe and its demand for permanent magnets will consume much of Chinese REE production</a:t>
            </a:r>
          </a:p>
          <a:p>
            <a:pPr marL="285750" indent="-285750">
              <a:buFont typeface="Arial"/>
              <a:buChar char="•"/>
            </a:pPr>
            <a:r>
              <a:rPr lang="en-US" sz="1800" dirty="0" smtClean="0"/>
              <a:t>The REE’s are critical for all military forces, and the Defense Department has announced plans to stockpile the same REE's used in commercial electronics and EV permanent magnets.  </a:t>
            </a:r>
          </a:p>
          <a:p>
            <a:pPr marL="285750" indent="-285750">
              <a:buFont typeface="Arial"/>
              <a:buChar char="•"/>
            </a:pPr>
            <a:r>
              <a:rPr lang="en-US" sz="1800" dirty="0" smtClean="0"/>
              <a:t>The </a:t>
            </a:r>
            <a:r>
              <a:rPr lang="en-US" sz="1800" dirty="0"/>
              <a:t>third effect is to </a:t>
            </a:r>
            <a:r>
              <a:rPr lang="en-US" sz="1800" dirty="0" smtClean="0"/>
              <a:t>impose an </a:t>
            </a:r>
            <a:r>
              <a:rPr lang="en-US" sz="1800" dirty="0"/>
              <a:t>increasingly large environmental damage burden on areas of the world previously untouched by extractive mining and toxic minerals refining.  </a:t>
            </a:r>
          </a:p>
        </p:txBody>
      </p:sp>
    </p:spTree>
    <p:extLst>
      <p:ext uri="{BB962C8B-B14F-4D97-AF65-F5344CB8AC3E}">
        <p14:creationId xmlns:p14="http://schemas.microsoft.com/office/powerpoint/2010/main" val="14907561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Transportation Electrification Risks</a:t>
            </a:r>
            <a:endParaRPr lang="en-US" dirty="0"/>
          </a:p>
        </p:txBody>
      </p:sp>
      <p:sp>
        <p:nvSpPr>
          <p:cNvPr id="3" name="Content Placeholder 2"/>
          <p:cNvSpPr>
            <a:spLocks noGrp="1"/>
          </p:cNvSpPr>
          <p:nvPr>
            <p:ph idx="1"/>
          </p:nvPr>
        </p:nvSpPr>
        <p:spPr>
          <a:xfrm>
            <a:off x="457200" y="1346199"/>
            <a:ext cx="8229600" cy="5266267"/>
          </a:xfrm>
        </p:spPr>
        <p:txBody>
          <a:bodyPr>
            <a:noAutofit/>
          </a:bodyPr>
          <a:lstStyle/>
          <a:p>
            <a:pPr marL="342900" indent="-342900">
              <a:buFont typeface="Arial"/>
              <a:buChar char="•"/>
            </a:pPr>
            <a:r>
              <a:rPr lang="en-US" sz="2400" dirty="0" smtClean="0"/>
              <a:t>Transforming the transportation sector from its current multi-modal portable and storable energy supply.  Nationally there typically exists </a:t>
            </a:r>
            <a:r>
              <a:rPr lang="en-US" sz="2400" dirty="0"/>
              <a:t>2-3 weeks </a:t>
            </a:r>
            <a:r>
              <a:rPr lang="en-US" sz="2400" dirty="0" smtClean="0"/>
              <a:t>on-hand hydrocarbon fuel supplies.  </a:t>
            </a:r>
          </a:p>
          <a:p>
            <a:pPr marL="342900" indent="-342900">
              <a:buFont typeface="Arial"/>
              <a:buChar char="•"/>
            </a:pPr>
            <a:r>
              <a:rPr lang="en-US" sz="2400" dirty="0" smtClean="0"/>
              <a:t>Interruptions and shortages occur but supplies are routinely moved as needed.</a:t>
            </a:r>
          </a:p>
          <a:p>
            <a:pPr marL="342900" indent="-342900">
              <a:buFont typeface="Arial"/>
              <a:buChar char="•"/>
            </a:pPr>
            <a:r>
              <a:rPr lang="en-US" sz="2400" dirty="0" smtClean="0"/>
              <a:t>Transportation electrification depends on a single, non-portable/storable supply modality (grid transmission lines) subject to interruption over a wide area.</a:t>
            </a:r>
          </a:p>
          <a:p>
            <a:pPr marL="342900" indent="-342900">
              <a:buFont typeface="Arial"/>
              <a:buChar char="•"/>
            </a:pPr>
            <a:r>
              <a:rPr lang="en-US" sz="2400" dirty="0" smtClean="0"/>
              <a:t>Battery electric storage is decades in the future.  The entire future national battery electric storage projects planned for 2023 would provide enough power for 1/6th of ISO New England’s hourly generation for one hour.</a:t>
            </a:r>
          </a:p>
          <a:p>
            <a:pPr marL="342900" indent="-342900">
              <a:buFont typeface="Arial"/>
              <a:buChar char="•"/>
            </a:pPr>
            <a:r>
              <a:rPr lang="en-US" sz="1000" dirty="0">
                <a:hlinkClick r:id="rId2"/>
              </a:rPr>
              <a:t>https://www.eia.gov/todayinenergy/detail.php?id=</a:t>
            </a:r>
            <a:r>
              <a:rPr lang="en-US" sz="1000" dirty="0" smtClean="0">
                <a:hlinkClick r:id="rId2"/>
              </a:rPr>
              <a:t>40072</a:t>
            </a:r>
            <a:endParaRPr lang="en-US" sz="1000" dirty="0" smtClean="0"/>
          </a:p>
          <a:p>
            <a:pPr marL="342900" indent="-342900">
              <a:buFont typeface="Arial"/>
              <a:buChar char="•"/>
            </a:pPr>
            <a:endParaRPr lang="en-US" sz="1000" dirty="0"/>
          </a:p>
        </p:txBody>
      </p:sp>
    </p:spTree>
    <p:extLst>
      <p:ext uri="{BB962C8B-B14F-4D97-AF65-F5344CB8AC3E}">
        <p14:creationId xmlns:p14="http://schemas.microsoft.com/office/powerpoint/2010/main" val="3914628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54600"/>
          </a:xfrm>
        </p:spPr>
        <p:txBody>
          <a:bodyPr>
            <a:noAutofit/>
          </a:bodyPr>
          <a:lstStyle/>
          <a:p>
            <a:pPr marL="342900" indent="-342900">
              <a:lnSpc>
                <a:spcPct val="110000"/>
              </a:lnSpc>
              <a:buFont typeface="Arial"/>
              <a:buChar char="•"/>
            </a:pPr>
            <a:r>
              <a:rPr lang="en-US" sz="2000" dirty="0"/>
              <a:t>1998 </a:t>
            </a:r>
            <a:r>
              <a:rPr lang="en-US" sz="2000" dirty="0" smtClean="0"/>
              <a:t>Northeast </a:t>
            </a:r>
            <a:r>
              <a:rPr lang="en-US" sz="2000" dirty="0"/>
              <a:t>Ice Storms </a:t>
            </a:r>
            <a:r>
              <a:rPr lang="en-US" sz="2000" dirty="0" smtClean="0"/>
              <a:t>destroyed a large swath of the </a:t>
            </a:r>
            <a:r>
              <a:rPr lang="en-US" sz="2000" dirty="0"/>
              <a:t>grid </a:t>
            </a:r>
            <a:r>
              <a:rPr lang="en-US" sz="2000" dirty="0" smtClean="0"/>
              <a:t>including 1,000 </a:t>
            </a:r>
            <a:r>
              <a:rPr lang="en-US" sz="2000" dirty="0"/>
              <a:t>transmission towers and 13,000 utility </a:t>
            </a:r>
            <a:r>
              <a:rPr lang="en-US" sz="2000" dirty="0" smtClean="0"/>
              <a:t>poles. Over 4 </a:t>
            </a:r>
            <a:r>
              <a:rPr lang="en-US" sz="2000" dirty="0"/>
              <a:t>million </a:t>
            </a:r>
            <a:r>
              <a:rPr lang="en-US" sz="2000" dirty="0" smtClean="0"/>
              <a:t>customers were left </a:t>
            </a:r>
            <a:r>
              <a:rPr lang="en-US" sz="2000" dirty="0"/>
              <a:t>in the dark for days to weeks across parts of New York, Vermont, Maine, and southern </a:t>
            </a:r>
            <a:r>
              <a:rPr lang="en-US" sz="2000" dirty="0" smtClean="0"/>
              <a:t>Canada and </a:t>
            </a:r>
            <a:r>
              <a:rPr lang="en-US" sz="2000" dirty="0"/>
              <a:t>44 people died mostly from hypothermia.</a:t>
            </a:r>
          </a:p>
          <a:p>
            <a:pPr marL="342900" indent="-342900">
              <a:lnSpc>
                <a:spcPct val="110000"/>
              </a:lnSpc>
              <a:buFont typeface="Arial"/>
              <a:buChar char="•"/>
            </a:pPr>
            <a:r>
              <a:rPr lang="en-US" sz="2000" dirty="0"/>
              <a:t>2003 Northeast Blackout caused by a software bug left 50 million people without power for hours to days</a:t>
            </a:r>
            <a:r>
              <a:rPr lang="en-US" sz="2000" dirty="0" smtClean="0"/>
              <a:t>.</a:t>
            </a:r>
            <a:endParaRPr lang="en-US" sz="2000" dirty="0"/>
          </a:p>
          <a:p>
            <a:pPr marL="342900" indent="-342900">
              <a:lnSpc>
                <a:spcPct val="110000"/>
              </a:lnSpc>
              <a:buFont typeface="Arial"/>
              <a:buChar char="•"/>
            </a:pPr>
            <a:r>
              <a:rPr lang="en-US" sz="2000" dirty="0" smtClean="0"/>
              <a:t>2011 </a:t>
            </a:r>
            <a:r>
              <a:rPr lang="en-US" sz="2000" dirty="0"/>
              <a:t>Southwest Blackout caused by a technician switching error left 2.7 million customers without power for hours.</a:t>
            </a:r>
          </a:p>
          <a:p>
            <a:pPr marL="342900" indent="-342900">
              <a:lnSpc>
                <a:spcPct val="110000"/>
              </a:lnSpc>
              <a:buFont typeface="Arial"/>
              <a:buChar char="•"/>
            </a:pPr>
            <a:r>
              <a:rPr lang="en-US" sz="2000" dirty="0" smtClean="0"/>
              <a:t>2012 </a:t>
            </a:r>
            <a:r>
              <a:rPr lang="en-US" sz="2000" dirty="0"/>
              <a:t>Midwest </a:t>
            </a:r>
            <a:r>
              <a:rPr lang="en-US" sz="2000" dirty="0" err="1"/>
              <a:t>derecho</a:t>
            </a:r>
            <a:r>
              <a:rPr lang="en-US" sz="2000" dirty="0"/>
              <a:t> </a:t>
            </a:r>
            <a:r>
              <a:rPr lang="en-US" sz="2000" dirty="0" smtClean="0"/>
              <a:t>blackout </a:t>
            </a:r>
            <a:r>
              <a:rPr lang="en-US" sz="2000" dirty="0"/>
              <a:t>across the Midwest and mid-Atlantic left 4.2 million people without power for hours or days</a:t>
            </a:r>
          </a:p>
          <a:p>
            <a:pPr marL="342900" indent="-342900">
              <a:lnSpc>
                <a:spcPct val="110000"/>
              </a:lnSpc>
              <a:buFont typeface="Arial"/>
              <a:buChar char="•"/>
            </a:pPr>
            <a:r>
              <a:rPr lang="en-US" sz="2000" dirty="0" smtClean="0"/>
              <a:t>2012 Hurricane Sandy affected primarily New York and New Jersey with damage to both generating facilities and the grid.  Outages affected 8.35 million customers for days to weeks.</a:t>
            </a:r>
            <a:endParaRPr lang="en-US" sz="2000" dirty="0"/>
          </a:p>
        </p:txBody>
      </p:sp>
      <p:sp>
        <p:nvSpPr>
          <p:cNvPr id="4" name="Title 1"/>
          <p:cNvSpPr>
            <a:spLocks noGrp="1"/>
          </p:cNvSpPr>
          <p:nvPr>
            <p:ph type="title"/>
          </p:nvPr>
        </p:nvSpPr>
        <p:spPr/>
        <p:txBody>
          <a:bodyPr>
            <a:normAutofit fontScale="90000"/>
          </a:bodyPr>
          <a:lstStyle/>
          <a:p>
            <a:r>
              <a:rPr lang="en-US" dirty="0" smtClean="0"/>
              <a:t>Transportation Electrification Risks</a:t>
            </a:r>
            <a:endParaRPr lang="en-US" dirty="0"/>
          </a:p>
        </p:txBody>
      </p:sp>
    </p:spTree>
    <p:extLst>
      <p:ext uri="{BB962C8B-B14F-4D97-AF65-F5344CB8AC3E}">
        <p14:creationId xmlns:p14="http://schemas.microsoft.com/office/powerpoint/2010/main" val="26725279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01"/>
            <a:ext cx="8229600" cy="1143000"/>
          </a:xfrm>
        </p:spPr>
        <p:txBody>
          <a:bodyPr>
            <a:normAutofit fontScale="90000"/>
          </a:bodyPr>
          <a:lstStyle/>
          <a:p>
            <a:pPr>
              <a:lnSpc>
                <a:spcPct val="80000"/>
              </a:lnSpc>
            </a:pPr>
            <a:r>
              <a:rPr lang="en-US" dirty="0" smtClean="0"/>
              <a:t>January 2018 Northeast Cold Snap</a:t>
            </a:r>
            <a:endParaRPr lang="en-US" dirty="0"/>
          </a:p>
        </p:txBody>
      </p:sp>
      <p:sp>
        <p:nvSpPr>
          <p:cNvPr id="3" name="Content Placeholder 2"/>
          <p:cNvSpPr>
            <a:spLocks noGrp="1"/>
          </p:cNvSpPr>
          <p:nvPr>
            <p:ph idx="1"/>
          </p:nvPr>
        </p:nvSpPr>
        <p:spPr>
          <a:xfrm>
            <a:off x="457200" y="1278467"/>
            <a:ext cx="8229600" cy="5477933"/>
          </a:xfrm>
        </p:spPr>
        <p:txBody>
          <a:bodyPr>
            <a:noAutofit/>
          </a:bodyPr>
          <a:lstStyle/>
          <a:p>
            <a:pPr marL="285750" indent="-285750">
              <a:lnSpc>
                <a:spcPct val="90000"/>
              </a:lnSpc>
              <a:buFont typeface="Arial"/>
              <a:buChar char="•"/>
            </a:pPr>
            <a:r>
              <a:rPr lang="en-US" sz="1600" dirty="0" smtClean="0"/>
              <a:t>New England was gripped by cold weather between December 25, 2017 and January 8, 2018 </a:t>
            </a:r>
          </a:p>
          <a:p>
            <a:pPr lvl="1">
              <a:lnSpc>
                <a:spcPct val="90000"/>
              </a:lnSpc>
            </a:pPr>
            <a:r>
              <a:rPr lang="en-US" sz="1600" dirty="0"/>
              <a:t>Monthly HDD </a:t>
            </a:r>
            <a:r>
              <a:rPr lang="en-US" sz="1600" dirty="0" smtClean="0"/>
              <a:t>is </a:t>
            </a:r>
            <a:r>
              <a:rPr lang="en-US" sz="1600" dirty="0"/>
              <a:t>20.6% higher than January 2017 </a:t>
            </a:r>
          </a:p>
          <a:p>
            <a:pPr lvl="1">
              <a:lnSpc>
                <a:spcPct val="90000"/>
              </a:lnSpc>
            </a:pPr>
            <a:r>
              <a:rPr lang="en-US" sz="1600" dirty="0"/>
              <a:t>Peak load of 20,599 MW was 5.1% higher than January 2017 </a:t>
            </a:r>
          </a:p>
          <a:p>
            <a:pPr lvl="1">
              <a:lnSpc>
                <a:spcPct val="90000"/>
              </a:lnSpc>
            </a:pPr>
            <a:r>
              <a:rPr lang="en-US" sz="1600" dirty="0" smtClean="0"/>
              <a:t>Frigid cold drove up demand for natural gas which was consumed faster than it could be delivered</a:t>
            </a:r>
          </a:p>
          <a:p>
            <a:pPr lvl="1">
              <a:lnSpc>
                <a:spcPct val="90000"/>
              </a:lnSpc>
            </a:pPr>
            <a:r>
              <a:rPr lang="en-US" sz="1600" dirty="0" smtClean="0"/>
              <a:t>Gas pressure dropped in the lines feeding the natural gas power plants</a:t>
            </a:r>
            <a:endParaRPr lang="en-US" sz="1600" dirty="0"/>
          </a:p>
          <a:p>
            <a:pPr lvl="1">
              <a:lnSpc>
                <a:spcPct val="90000"/>
              </a:lnSpc>
            </a:pPr>
            <a:r>
              <a:rPr lang="en-US" sz="1600" dirty="0" smtClean="0"/>
              <a:t>Natural gas and fuel oil price inversion led to fuel oil being in economic merit and subsequently base loaded. As natural gas prices rose, the entire season’s oil supply rapidly depleted. Coal use also increased over normal use </a:t>
            </a:r>
          </a:p>
          <a:p>
            <a:pPr marL="285750" indent="-285750">
              <a:lnSpc>
                <a:spcPct val="90000"/>
              </a:lnSpc>
              <a:buFont typeface="Arial"/>
              <a:buChar char="•"/>
            </a:pPr>
            <a:r>
              <a:rPr lang="en-US" sz="1600" dirty="0" smtClean="0"/>
              <a:t>Sea</a:t>
            </a:r>
            <a:r>
              <a:rPr lang="en-US" sz="1600" dirty="0"/>
              <a:t>/river ice affected ship and barge deliveries to fuel oil terminals located in NH, ME and on the Hudson River </a:t>
            </a:r>
          </a:p>
          <a:p>
            <a:pPr marL="285750" indent="-285750">
              <a:lnSpc>
                <a:spcPct val="90000"/>
              </a:lnSpc>
              <a:buFont typeface="Arial"/>
              <a:buChar char="•"/>
            </a:pPr>
            <a:r>
              <a:rPr lang="en-US" sz="1600" dirty="0"/>
              <a:t>Trucking transport of fuel oil was the primary refueling constraint </a:t>
            </a:r>
          </a:p>
          <a:p>
            <a:pPr marL="285750" indent="-285750">
              <a:lnSpc>
                <a:spcPct val="90000"/>
              </a:lnSpc>
              <a:buFont typeface="Arial"/>
              <a:buChar char="•"/>
            </a:pPr>
            <a:r>
              <a:rPr lang="en-US" sz="1600" dirty="0" smtClean="0"/>
              <a:t>Massachusetts </a:t>
            </a:r>
            <a:r>
              <a:rPr lang="en-US" sz="1600" dirty="0"/>
              <a:t>Governor Baker </a:t>
            </a:r>
            <a:r>
              <a:rPr lang="en-US" sz="1600" dirty="0" smtClean="0"/>
              <a:t>signed </a:t>
            </a:r>
            <a:r>
              <a:rPr lang="en-US" sz="1600" dirty="0"/>
              <a:t>hours-of-service waivers to provide fuel deliveries for residential and commercial customers, and power </a:t>
            </a:r>
            <a:r>
              <a:rPr lang="en-US" sz="1600" dirty="0" smtClean="0"/>
              <a:t>plants</a:t>
            </a:r>
            <a:endParaRPr lang="en-US" sz="1600" dirty="0"/>
          </a:p>
          <a:p>
            <a:pPr marL="285750" indent="-285750">
              <a:lnSpc>
                <a:spcPct val="90000"/>
              </a:lnSpc>
              <a:buFont typeface="Arial"/>
              <a:buChar char="•"/>
            </a:pPr>
            <a:r>
              <a:rPr lang="en-US" sz="1600" dirty="0" smtClean="0"/>
              <a:t>To </a:t>
            </a:r>
            <a:r>
              <a:rPr lang="en-US" sz="1600" dirty="0"/>
              <a:t>increase situational awareness, the ISO initiated semi-weekly then daily fuel surveys of oil-fired generation </a:t>
            </a:r>
          </a:p>
          <a:p>
            <a:pPr marL="285750" indent="-285750">
              <a:lnSpc>
                <a:spcPct val="90000"/>
              </a:lnSpc>
              <a:buFont typeface="Arial"/>
              <a:buChar char="•"/>
            </a:pPr>
            <a:r>
              <a:rPr lang="en-US" sz="1600" dirty="0" smtClean="0"/>
              <a:t>37 </a:t>
            </a:r>
            <a:r>
              <a:rPr lang="en-US" sz="1600" dirty="0"/>
              <a:t>natural gas issues were reported for the period, primarily Operational Flow Orders (OFOs) on Algonquin, Iroquois, and Tennessee Gas Pipelines; 2 in-region force majeure declared ISO-NE requested two conference calls with the Northeast Gas Association’s - Gas Supply Task Force </a:t>
            </a:r>
          </a:p>
          <a:p>
            <a:pPr marL="285750" indent="-285750">
              <a:lnSpc>
                <a:spcPct val="90000"/>
              </a:lnSpc>
              <a:buFont typeface="Arial"/>
              <a:buChar char="•"/>
            </a:pPr>
            <a:r>
              <a:rPr lang="en-US" sz="1600" dirty="0"/>
              <a:t>ISO-NE was in daily communications with interstate pipeline operators </a:t>
            </a:r>
          </a:p>
        </p:txBody>
      </p:sp>
    </p:spTree>
    <p:extLst>
      <p:ext uri="{BB962C8B-B14F-4D97-AF65-F5344CB8AC3E}">
        <p14:creationId xmlns:p14="http://schemas.microsoft.com/office/powerpoint/2010/main" val="25523185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Mitigate Risk</a:t>
            </a:r>
            <a:endParaRPr lang="en-US" dirty="0"/>
          </a:p>
        </p:txBody>
      </p:sp>
      <p:sp>
        <p:nvSpPr>
          <p:cNvPr id="3" name="Content Placeholder 2"/>
          <p:cNvSpPr>
            <a:spLocks noGrp="1"/>
          </p:cNvSpPr>
          <p:nvPr>
            <p:ph idx="1"/>
          </p:nvPr>
        </p:nvSpPr>
        <p:spPr>
          <a:xfrm>
            <a:off x="457199" y="1447800"/>
            <a:ext cx="8373533" cy="5283200"/>
          </a:xfrm>
        </p:spPr>
        <p:txBody>
          <a:bodyPr>
            <a:noAutofit/>
          </a:bodyPr>
          <a:lstStyle/>
          <a:p>
            <a:pPr marL="342900" indent="-342900">
              <a:buFont typeface="Arial"/>
              <a:buChar char="•"/>
            </a:pPr>
            <a:r>
              <a:rPr lang="en-US" sz="2400" dirty="0" smtClean="0"/>
              <a:t>JFO, AOT, DPS, VELCO, and utilities calculate the total power required for </a:t>
            </a:r>
            <a:r>
              <a:rPr lang="en-US" sz="2400" dirty="0"/>
              <a:t>transportation electrification </a:t>
            </a:r>
            <a:r>
              <a:rPr lang="en-US" sz="2400" dirty="0" smtClean="0"/>
              <a:t>in each power utility’s area</a:t>
            </a:r>
          </a:p>
          <a:p>
            <a:pPr marL="342900" indent="-342900">
              <a:buFont typeface="Arial"/>
              <a:buChar char="•"/>
            </a:pPr>
            <a:r>
              <a:rPr lang="en-US" sz="2400" dirty="0" smtClean="0"/>
              <a:t>Establish a deliberate 10 year plan to electrify Vermont’s transportation consistent with grid/utility power supply</a:t>
            </a:r>
          </a:p>
          <a:p>
            <a:pPr marL="342900" indent="-342900">
              <a:buFont typeface="Arial"/>
              <a:buChar char="•"/>
            </a:pPr>
            <a:r>
              <a:rPr lang="en-US" sz="2400" dirty="0" smtClean="0"/>
              <a:t>Identify and resolve utility and grid constraints</a:t>
            </a:r>
          </a:p>
          <a:p>
            <a:pPr marL="342900" indent="-342900">
              <a:buFont typeface="Arial"/>
              <a:buChar char="•"/>
            </a:pPr>
            <a:r>
              <a:rPr lang="en-US" sz="2400" dirty="0"/>
              <a:t>Identify risks and accept that </a:t>
            </a:r>
            <a:r>
              <a:rPr lang="en-US" sz="2400" dirty="0" smtClean="0"/>
              <a:t>electrification will </a:t>
            </a:r>
            <a:r>
              <a:rPr lang="en-US" sz="2400" dirty="0"/>
              <a:t>not happen </a:t>
            </a:r>
            <a:r>
              <a:rPr lang="en-US" sz="2400" dirty="0" smtClean="0"/>
              <a:t>overnight</a:t>
            </a:r>
          </a:p>
          <a:p>
            <a:pPr marL="342900" indent="-342900">
              <a:buFont typeface="Arial"/>
              <a:buChar char="•"/>
            </a:pPr>
            <a:r>
              <a:rPr lang="en-US" sz="2400" dirty="0" smtClean="0"/>
              <a:t>Identify and plan additional </a:t>
            </a:r>
            <a:r>
              <a:rPr lang="en-US" sz="2400" dirty="0"/>
              <a:t>power generation</a:t>
            </a:r>
          </a:p>
          <a:p>
            <a:pPr marL="342900" indent="-342900">
              <a:buFont typeface="Arial"/>
              <a:buChar char="•"/>
            </a:pPr>
            <a:r>
              <a:rPr lang="en-US" sz="2400" dirty="0" smtClean="0"/>
              <a:t>Review </a:t>
            </a:r>
            <a:r>
              <a:rPr lang="en-US" sz="2400" dirty="0"/>
              <a:t>long-term power supply </a:t>
            </a:r>
            <a:r>
              <a:rPr lang="en-US" sz="2400" dirty="0" smtClean="0"/>
              <a:t>contracts</a:t>
            </a:r>
          </a:p>
          <a:p>
            <a:pPr marL="342900" indent="-342900">
              <a:buFont typeface="Arial"/>
              <a:buChar char="•"/>
            </a:pPr>
            <a:r>
              <a:rPr lang="en-US" sz="2400" dirty="0" smtClean="0"/>
              <a:t>Increased DCFC charger power output</a:t>
            </a:r>
            <a:endParaRPr lang="en-US" sz="2400" dirty="0"/>
          </a:p>
          <a:p>
            <a:pPr marL="342900" indent="-342900">
              <a:buFont typeface="Arial"/>
              <a:buChar char="•"/>
            </a:pPr>
            <a:r>
              <a:rPr lang="en-US" sz="2400" dirty="0" smtClean="0"/>
              <a:t>Recycling/reuse plan for batteries and permanent magnet motors</a:t>
            </a:r>
            <a:endParaRPr lang="en-US" sz="2400" dirty="0"/>
          </a:p>
        </p:txBody>
      </p:sp>
    </p:spTree>
    <p:extLst>
      <p:ext uri="{BB962C8B-B14F-4D97-AF65-F5344CB8AC3E}">
        <p14:creationId xmlns:p14="http://schemas.microsoft.com/office/powerpoint/2010/main" val="12539398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9521165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188"/>
            <a:ext cx="8229600" cy="835260"/>
          </a:xfrm>
        </p:spPr>
        <p:txBody>
          <a:bodyPr>
            <a:noAutofit/>
          </a:bodyPr>
          <a:lstStyle/>
          <a:p>
            <a:r>
              <a:rPr lang="en-US" sz="2800" dirty="0" smtClean="0">
                <a:latin typeface="Arial"/>
                <a:cs typeface="Arial"/>
              </a:rPr>
              <a:t>Vermont Transportation Emissions Reduction Factors 2025-2030</a:t>
            </a:r>
            <a:endParaRPr lang="en-US" sz="2800" dirty="0">
              <a:latin typeface="Arial"/>
              <a:cs typeface="Arial"/>
            </a:endParaRPr>
          </a:p>
        </p:txBody>
      </p:sp>
      <p:sp>
        <p:nvSpPr>
          <p:cNvPr id="5" name="TextBox 4"/>
          <p:cNvSpPr txBox="1"/>
          <p:nvPr/>
        </p:nvSpPr>
        <p:spPr>
          <a:xfrm>
            <a:off x="160174" y="1276782"/>
            <a:ext cx="3317806" cy="1200329"/>
          </a:xfrm>
          <a:prstGeom prst="rect">
            <a:avLst/>
          </a:prstGeom>
          <a:solidFill>
            <a:srgbClr val="FFFF00"/>
          </a:solidFill>
        </p:spPr>
        <p:txBody>
          <a:bodyPr wrap="square" rtlCol="0">
            <a:spAutoFit/>
          </a:bodyPr>
          <a:lstStyle/>
          <a:p>
            <a:r>
              <a:rPr lang="en-US" dirty="0" smtClean="0">
                <a:latin typeface="Arial"/>
              </a:rPr>
              <a:t>H.688 required 2025 Greenhouse Gas reductions = 110 million </a:t>
            </a:r>
            <a:r>
              <a:rPr lang="en-US" dirty="0">
                <a:latin typeface="Arial"/>
              </a:rPr>
              <a:t>fewer E10 </a:t>
            </a:r>
            <a:r>
              <a:rPr lang="en-US" dirty="0" smtClean="0">
                <a:latin typeface="Arial"/>
              </a:rPr>
              <a:t>equivalent gallons/</a:t>
            </a:r>
            <a:r>
              <a:rPr lang="en-US" dirty="0" err="1" smtClean="0">
                <a:latin typeface="Arial"/>
              </a:rPr>
              <a:t>yr</a:t>
            </a:r>
            <a:endParaRPr lang="en-US" dirty="0">
              <a:latin typeface="Arial"/>
            </a:endParaRPr>
          </a:p>
        </p:txBody>
      </p:sp>
      <p:sp>
        <p:nvSpPr>
          <p:cNvPr id="6" name="TextBox 5"/>
          <p:cNvSpPr txBox="1"/>
          <p:nvPr/>
        </p:nvSpPr>
        <p:spPr>
          <a:xfrm>
            <a:off x="5972089" y="1276782"/>
            <a:ext cx="3066086" cy="923330"/>
          </a:xfrm>
          <a:prstGeom prst="rect">
            <a:avLst/>
          </a:prstGeom>
          <a:solidFill>
            <a:schemeClr val="accent3">
              <a:lumMod val="60000"/>
              <a:lumOff val="40000"/>
            </a:schemeClr>
          </a:solidFill>
        </p:spPr>
        <p:txBody>
          <a:bodyPr wrap="square" rtlCol="0">
            <a:spAutoFit/>
          </a:bodyPr>
          <a:lstStyle/>
          <a:p>
            <a:r>
              <a:rPr lang="en-US" dirty="0" smtClean="0">
                <a:latin typeface="Arial"/>
              </a:rPr>
              <a:t>2030 </a:t>
            </a:r>
            <a:r>
              <a:rPr lang="en-US" dirty="0">
                <a:latin typeface="Arial"/>
              </a:rPr>
              <a:t>g</a:t>
            </a:r>
            <a:r>
              <a:rPr lang="en-US" dirty="0" smtClean="0">
                <a:latin typeface="Arial"/>
              </a:rPr>
              <a:t>lobal EV sales estimates 21 – 44 million w/50% China</a:t>
            </a:r>
            <a:endParaRPr lang="en-US" dirty="0">
              <a:latin typeface="Arial"/>
            </a:endParaRPr>
          </a:p>
        </p:txBody>
      </p:sp>
      <p:sp>
        <p:nvSpPr>
          <p:cNvPr id="7" name="TextBox 6"/>
          <p:cNvSpPr txBox="1"/>
          <p:nvPr/>
        </p:nvSpPr>
        <p:spPr>
          <a:xfrm>
            <a:off x="617800" y="5240398"/>
            <a:ext cx="2631367" cy="1477328"/>
          </a:xfrm>
          <a:prstGeom prst="rect">
            <a:avLst/>
          </a:prstGeom>
          <a:solidFill>
            <a:srgbClr val="FFFF00"/>
          </a:solidFill>
        </p:spPr>
        <p:txBody>
          <a:bodyPr wrap="square" rtlCol="0">
            <a:spAutoFit/>
          </a:bodyPr>
          <a:lstStyle/>
          <a:p>
            <a:r>
              <a:rPr lang="en-US" dirty="0">
                <a:latin typeface="Arial"/>
              </a:rPr>
              <a:t>T</a:t>
            </a:r>
            <a:r>
              <a:rPr lang="en-US" dirty="0" smtClean="0">
                <a:latin typeface="Arial"/>
              </a:rPr>
              <a:t>he EIA and ISO New England’s EV power demand forecast based on 2030 low end estimate</a:t>
            </a:r>
            <a:endParaRPr lang="en-US" dirty="0">
              <a:latin typeface="Arial"/>
            </a:endParaRPr>
          </a:p>
        </p:txBody>
      </p:sp>
      <p:sp>
        <p:nvSpPr>
          <p:cNvPr id="8" name="TextBox 7"/>
          <p:cNvSpPr txBox="1"/>
          <p:nvPr/>
        </p:nvSpPr>
        <p:spPr>
          <a:xfrm>
            <a:off x="4713580" y="2617419"/>
            <a:ext cx="3566820" cy="923330"/>
          </a:xfrm>
          <a:prstGeom prst="rect">
            <a:avLst/>
          </a:prstGeom>
          <a:solidFill>
            <a:srgbClr val="C3D69B"/>
          </a:solidFill>
        </p:spPr>
        <p:txBody>
          <a:bodyPr wrap="square" rtlCol="0">
            <a:spAutoFit/>
          </a:bodyPr>
          <a:lstStyle/>
          <a:p>
            <a:r>
              <a:rPr lang="en-US" dirty="0" smtClean="0">
                <a:latin typeface="Arial"/>
              </a:rPr>
              <a:t>Pickup/SUV EV battery packs </a:t>
            </a:r>
            <a:r>
              <a:rPr lang="en-US" dirty="0">
                <a:latin typeface="Arial"/>
              </a:rPr>
              <a:t>w</a:t>
            </a:r>
            <a:r>
              <a:rPr lang="en-US" dirty="0" smtClean="0">
                <a:latin typeface="Arial"/>
              </a:rPr>
              <a:t>/200 </a:t>
            </a:r>
            <a:r>
              <a:rPr lang="en-US" dirty="0">
                <a:latin typeface="Arial"/>
              </a:rPr>
              <a:t>KWh batteries</a:t>
            </a:r>
            <a:r>
              <a:rPr lang="en-US" dirty="0" smtClean="0">
                <a:latin typeface="Arial"/>
              </a:rPr>
              <a:t>= 3X the power density of Tesla Model 3’s</a:t>
            </a:r>
            <a:endParaRPr lang="en-US" dirty="0">
              <a:latin typeface="Arial"/>
            </a:endParaRPr>
          </a:p>
        </p:txBody>
      </p:sp>
      <p:sp>
        <p:nvSpPr>
          <p:cNvPr id="9" name="TextBox 8"/>
          <p:cNvSpPr txBox="1"/>
          <p:nvPr/>
        </p:nvSpPr>
        <p:spPr>
          <a:xfrm>
            <a:off x="516467" y="2619264"/>
            <a:ext cx="3708400" cy="923330"/>
          </a:xfrm>
          <a:prstGeom prst="rect">
            <a:avLst/>
          </a:prstGeom>
          <a:solidFill>
            <a:schemeClr val="accent3">
              <a:lumMod val="60000"/>
              <a:lumOff val="40000"/>
            </a:schemeClr>
          </a:solidFill>
        </p:spPr>
        <p:txBody>
          <a:bodyPr wrap="square" rtlCol="0">
            <a:spAutoFit/>
          </a:bodyPr>
          <a:lstStyle/>
          <a:p>
            <a:r>
              <a:rPr lang="en-US" dirty="0" smtClean="0">
                <a:latin typeface="Arial"/>
              </a:rPr>
              <a:t>EV medium truck/bus battery packs w/300 KWh batteries=4X power density of a Tesla Model 3’s</a:t>
            </a:r>
            <a:endParaRPr lang="en-US" dirty="0">
              <a:latin typeface="Arial"/>
            </a:endParaRPr>
          </a:p>
        </p:txBody>
      </p:sp>
      <p:sp>
        <p:nvSpPr>
          <p:cNvPr id="10" name="TextBox 9"/>
          <p:cNvSpPr txBox="1"/>
          <p:nvPr/>
        </p:nvSpPr>
        <p:spPr>
          <a:xfrm>
            <a:off x="0" y="3763321"/>
            <a:ext cx="3477980" cy="923330"/>
          </a:xfrm>
          <a:prstGeom prst="rect">
            <a:avLst/>
          </a:prstGeom>
          <a:solidFill>
            <a:schemeClr val="accent3">
              <a:lumMod val="60000"/>
              <a:lumOff val="40000"/>
            </a:schemeClr>
          </a:solidFill>
        </p:spPr>
        <p:txBody>
          <a:bodyPr wrap="square" rtlCol="0">
            <a:spAutoFit/>
          </a:bodyPr>
          <a:lstStyle/>
          <a:p>
            <a:r>
              <a:rPr lang="en-US" dirty="0" smtClean="0">
                <a:latin typeface="Arial"/>
              </a:rPr>
              <a:t>EV semi truck battery packs w/500-1,000 </a:t>
            </a:r>
            <a:r>
              <a:rPr lang="en-US" dirty="0">
                <a:latin typeface="Arial"/>
              </a:rPr>
              <a:t>KWh batteries</a:t>
            </a:r>
            <a:r>
              <a:rPr lang="en-US" dirty="0" smtClean="0">
                <a:latin typeface="Arial"/>
              </a:rPr>
              <a:t>=7-14X of Tesla Model 3’s</a:t>
            </a:r>
          </a:p>
        </p:txBody>
      </p:sp>
      <p:sp>
        <p:nvSpPr>
          <p:cNvPr id="11" name="TextBox 10"/>
          <p:cNvSpPr txBox="1"/>
          <p:nvPr/>
        </p:nvSpPr>
        <p:spPr>
          <a:xfrm>
            <a:off x="3638179" y="3763321"/>
            <a:ext cx="5331349" cy="1200329"/>
          </a:xfrm>
          <a:prstGeom prst="rect">
            <a:avLst/>
          </a:prstGeom>
          <a:solidFill>
            <a:srgbClr val="FFFF00"/>
          </a:solidFill>
        </p:spPr>
        <p:txBody>
          <a:bodyPr wrap="square" rtlCol="0">
            <a:spAutoFit/>
          </a:bodyPr>
          <a:lstStyle/>
          <a:p>
            <a:r>
              <a:rPr lang="en-US" dirty="0">
                <a:latin typeface="Arial"/>
              </a:rPr>
              <a:t>O</a:t>
            </a:r>
            <a:r>
              <a:rPr lang="en-US" dirty="0" smtClean="0">
                <a:latin typeface="Arial"/>
              </a:rPr>
              <a:t>ne Class 8 semi will use the electricity equivalent to that required for 12.8 average American homes – there are 2.752 million registered US semi-trailers</a:t>
            </a:r>
            <a:endParaRPr lang="en-US" dirty="0">
              <a:latin typeface="Arial"/>
            </a:endParaRPr>
          </a:p>
        </p:txBody>
      </p:sp>
      <p:sp>
        <p:nvSpPr>
          <p:cNvPr id="12" name="TextBox 11"/>
          <p:cNvSpPr txBox="1"/>
          <p:nvPr/>
        </p:nvSpPr>
        <p:spPr>
          <a:xfrm>
            <a:off x="3701087" y="5225742"/>
            <a:ext cx="5268441" cy="1200329"/>
          </a:xfrm>
          <a:prstGeom prst="rect">
            <a:avLst/>
          </a:prstGeom>
          <a:solidFill>
            <a:srgbClr val="FF0000"/>
          </a:solidFill>
        </p:spPr>
        <p:txBody>
          <a:bodyPr wrap="square" rtlCol="0">
            <a:spAutoFit/>
          </a:bodyPr>
          <a:lstStyle/>
          <a:p>
            <a:r>
              <a:rPr lang="en-US" dirty="0" smtClean="0">
                <a:latin typeface="Arial"/>
              </a:rPr>
              <a:t>The NREL estimated annual power required for transportation sector electrification as 6,786 </a:t>
            </a:r>
            <a:r>
              <a:rPr lang="en-US" dirty="0" err="1" smtClean="0">
                <a:latin typeface="Arial"/>
              </a:rPr>
              <a:t>TWh</a:t>
            </a:r>
            <a:r>
              <a:rPr lang="en-US" dirty="0" smtClean="0">
                <a:latin typeface="Arial"/>
              </a:rPr>
              <a:t> </a:t>
            </a:r>
            <a:r>
              <a:rPr lang="en-US" dirty="0" err="1" smtClean="0">
                <a:latin typeface="Arial"/>
              </a:rPr>
              <a:t>vs</a:t>
            </a:r>
            <a:r>
              <a:rPr lang="en-US" dirty="0" smtClean="0">
                <a:latin typeface="Arial"/>
              </a:rPr>
              <a:t> 4,126 </a:t>
            </a:r>
            <a:r>
              <a:rPr lang="en-US" dirty="0" err="1" smtClean="0">
                <a:latin typeface="Arial"/>
              </a:rPr>
              <a:t>TWh</a:t>
            </a:r>
            <a:r>
              <a:rPr lang="en-US" dirty="0" smtClean="0">
                <a:latin typeface="Arial"/>
              </a:rPr>
              <a:t> today; ISO New England supplies 123.3 </a:t>
            </a:r>
            <a:r>
              <a:rPr lang="en-US" dirty="0" err="1" smtClean="0">
                <a:latin typeface="Arial"/>
              </a:rPr>
              <a:t>TWh</a:t>
            </a:r>
            <a:r>
              <a:rPr lang="en-US" dirty="0" smtClean="0">
                <a:latin typeface="Arial"/>
              </a:rPr>
              <a:t> annually</a:t>
            </a:r>
          </a:p>
        </p:txBody>
      </p:sp>
      <p:sp>
        <p:nvSpPr>
          <p:cNvPr id="13" name="TextBox 12"/>
          <p:cNvSpPr txBox="1"/>
          <p:nvPr/>
        </p:nvSpPr>
        <p:spPr>
          <a:xfrm>
            <a:off x="3592388" y="1280334"/>
            <a:ext cx="2230970" cy="646331"/>
          </a:xfrm>
          <a:prstGeom prst="rect">
            <a:avLst/>
          </a:prstGeom>
          <a:solidFill>
            <a:srgbClr val="FF0000"/>
          </a:solidFill>
        </p:spPr>
        <p:txBody>
          <a:bodyPr wrap="square" rtlCol="0">
            <a:spAutoFit/>
          </a:bodyPr>
          <a:lstStyle/>
          <a:p>
            <a:r>
              <a:rPr lang="en-US" dirty="0" smtClean="0">
                <a:latin typeface="Arial"/>
              </a:rPr>
              <a:t>EV mass production</a:t>
            </a:r>
          </a:p>
          <a:p>
            <a:r>
              <a:rPr lang="en-US" dirty="0">
                <a:latin typeface="Arial"/>
              </a:rPr>
              <a:t>b</a:t>
            </a:r>
            <a:r>
              <a:rPr lang="en-US" dirty="0" smtClean="0">
                <a:latin typeface="Arial"/>
              </a:rPr>
              <a:t>egins 2022</a:t>
            </a:r>
            <a:endParaRPr lang="en-US" dirty="0">
              <a:latin typeface="Arial"/>
            </a:endParaRPr>
          </a:p>
        </p:txBody>
      </p:sp>
    </p:spTree>
    <p:extLst>
      <p:ext uri="{BB962C8B-B14F-4D97-AF65-F5344CB8AC3E}">
        <p14:creationId xmlns:p14="http://schemas.microsoft.com/office/powerpoint/2010/main" val="19554649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Vermont circa 1900</a:t>
            </a:r>
            <a:endParaRPr lang="en-US" sz="4000" dirty="0"/>
          </a:p>
        </p:txBody>
      </p:sp>
      <p:sp>
        <p:nvSpPr>
          <p:cNvPr id="3" name="Content Placeholder 2"/>
          <p:cNvSpPr>
            <a:spLocks noGrp="1"/>
          </p:cNvSpPr>
          <p:nvPr>
            <p:ph idx="1"/>
          </p:nvPr>
        </p:nvSpPr>
        <p:spPr>
          <a:xfrm>
            <a:off x="177800" y="1646767"/>
            <a:ext cx="4148668" cy="2134130"/>
          </a:xfrm>
        </p:spPr>
        <p:txBody>
          <a:bodyPr>
            <a:normAutofit fontScale="62500" lnSpcReduction="20000"/>
          </a:bodyPr>
          <a:lstStyle/>
          <a:p>
            <a:r>
              <a:rPr lang="en-US" dirty="0" smtClean="0"/>
              <a:t>Most cities have electricity</a:t>
            </a:r>
          </a:p>
          <a:p>
            <a:r>
              <a:rPr lang="en-US" dirty="0" smtClean="0"/>
              <a:t>Rural electrification is years in the future</a:t>
            </a:r>
          </a:p>
          <a:p>
            <a:r>
              <a:rPr lang="en-US" dirty="0"/>
              <a:t>P</a:t>
            </a:r>
            <a:r>
              <a:rPr lang="en-US" dirty="0" smtClean="0"/>
              <a:t>ersonal transport is horse drawn</a:t>
            </a:r>
          </a:p>
          <a:p>
            <a:r>
              <a:rPr lang="en-US" dirty="0" smtClean="0"/>
              <a:t>Very few cars- 80% are steam or electric</a:t>
            </a:r>
          </a:p>
        </p:txBody>
      </p:sp>
      <p:pic>
        <p:nvPicPr>
          <p:cNvPr id="4" name="Picture 3"/>
          <p:cNvPicPr>
            <a:picLocks noChangeAspect="1"/>
          </p:cNvPicPr>
          <p:nvPr/>
        </p:nvPicPr>
        <p:blipFill>
          <a:blip r:embed="rId2"/>
          <a:stretch>
            <a:fillRect/>
          </a:stretch>
        </p:blipFill>
        <p:spPr>
          <a:xfrm>
            <a:off x="389467" y="3992033"/>
            <a:ext cx="4309533" cy="2811970"/>
          </a:xfrm>
          <a:prstGeom prst="rect">
            <a:avLst/>
          </a:prstGeom>
        </p:spPr>
      </p:pic>
      <p:pic>
        <p:nvPicPr>
          <p:cNvPr id="5" name="Picture 4"/>
          <p:cNvPicPr>
            <a:picLocks noChangeAspect="1"/>
          </p:cNvPicPr>
          <p:nvPr/>
        </p:nvPicPr>
        <p:blipFill>
          <a:blip r:embed="rId3"/>
          <a:stretch>
            <a:fillRect/>
          </a:stretch>
        </p:blipFill>
        <p:spPr>
          <a:xfrm>
            <a:off x="5257800" y="4123266"/>
            <a:ext cx="3479800" cy="2336800"/>
          </a:xfrm>
          <a:prstGeom prst="rect">
            <a:avLst/>
          </a:prstGeom>
        </p:spPr>
      </p:pic>
      <p:pic>
        <p:nvPicPr>
          <p:cNvPr id="6" name="Picture 5"/>
          <p:cNvPicPr>
            <a:picLocks noChangeAspect="1"/>
          </p:cNvPicPr>
          <p:nvPr/>
        </p:nvPicPr>
        <p:blipFill>
          <a:blip r:embed="rId4"/>
          <a:stretch>
            <a:fillRect/>
          </a:stretch>
        </p:blipFill>
        <p:spPr>
          <a:xfrm rot="10800000" flipV="1">
            <a:off x="4326467" y="1828161"/>
            <a:ext cx="4699000" cy="1879272"/>
          </a:xfrm>
          <a:prstGeom prst="rect">
            <a:avLst/>
          </a:prstGeom>
        </p:spPr>
      </p:pic>
    </p:spTree>
    <p:extLst>
      <p:ext uri="{BB962C8B-B14F-4D97-AF65-F5344CB8AC3E}">
        <p14:creationId xmlns:p14="http://schemas.microsoft.com/office/powerpoint/2010/main" val="7658035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Newport Vermont Circa 1920-1940</a:t>
            </a:r>
            <a:endParaRPr lang="en-US" dirty="0"/>
          </a:p>
        </p:txBody>
      </p:sp>
      <p:pic>
        <p:nvPicPr>
          <p:cNvPr id="4" name="Content Placeholder 3"/>
          <p:cNvPicPr>
            <a:picLocks noGrp="1" noChangeAspect="1"/>
          </p:cNvPicPr>
          <p:nvPr>
            <p:ph idx="1"/>
          </p:nvPr>
        </p:nvPicPr>
        <p:blipFill>
          <a:blip r:embed="rId2"/>
          <a:srcRect t="4328" b="4328"/>
          <a:stretch>
            <a:fillRect/>
          </a:stretch>
        </p:blipFill>
        <p:spPr>
          <a:xfrm>
            <a:off x="76200" y="1600201"/>
            <a:ext cx="4618505" cy="2540000"/>
          </a:xfrm>
        </p:spPr>
      </p:pic>
      <p:pic>
        <p:nvPicPr>
          <p:cNvPr id="5" name="Picture 4"/>
          <p:cNvPicPr>
            <a:picLocks noChangeAspect="1"/>
          </p:cNvPicPr>
          <p:nvPr/>
        </p:nvPicPr>
        <p:blipFill>
          <a:blip r:embed="rId3"/>
          <a:stretch>
            <a:fillRect/>
          </a:stretch>
        </p:blipFill>
        <p:spPr>
          <a:xfrm>
            <a:off x="4241800" y="3797329"/>
            <a:ext cx="4902200" cy="3230005"/>
          </a:xfrm>
          <a:prstGeom prst="rect">
            <a:avLst/>
          </a:prstGeom>
        </p:spPr>
      </p:pic>
      <p:sp>
        <p:nvSpPr>
          <p:cNvPr id="3" name="TextBox 2"/>
          <p:cNvSpPr txBox="1"/>
          <p:nvPr/>
        </p:nvSpPr>
        <p:spPr>
          <a:xfrm>
            <a:off x="855134" y="4275667"/>
            <a:ext cx="2218266" cy="369332"/>
          </a:xfrm>
          <a:prstGeom prst="rect">
            <a:avLst/>
          </a:prstGeom>
          <a:noFill/>
        </p:spPr>
        <p:txBody>
          <a:bodyPr wrap="square" rtlCol="0">
            <a:spAutoFit/>
          </a:bodyPr>
          <a:lstStyle/>
          <a:p>
            <a:r>
              <a:rPr lang="en-US" dirty="0" smtClean="0">
                <a:latin typeface="Arial"/>
              </a:rPr>
              <a:t>Newport, </a:t>
            </a:r>
            <a:r>
              <a:rPr lang="en-US" dirty="0" err="1" smtClean="0">
                <a:latin typeface="Arial"/>
              </a:rPr>
              <a:t>Vt</a:t>
            </a:r>
            <a:r>
              <a:rPr lang="en-US" dirty="0" smtClean="0">
                <a:latin typeface="Arial"/>
              </a:rPr>
              <a:t> 1920’s</a:t>
            </a:r>
            <a:endParaRPr lang="en-US" dirty="0">
              <a:latin typeface="Arial"/>
            </a:endParaRPr>
          </a:p>
        </p:txBody>
      </p:sp>
      <p:sp>
        <p:nvSpPr>
          <p:cNvPr id="6" name="TextBox 5"/>
          <p:cNvSpPr txBox="1"/>
          <p:nvPr/>
        </p:nvSpPr>
        <p:spPr>
          <a:xfrm>
            <a:off x="5977468" y="3078665"/>
            <a:ext cx="2125132" cy="369332"/>
          </a:xfrm>
          <a:prstGeom prst="rect">
            <a:avLst/>
          </a:prstGeom>
          <a:noFill/>
        </p:spPr>
        <p:txBody>
          <a:bodyPr wrap="square" rtlCol="0">
            <a:spAutoFit/>
          </a:bodyPr>
          <a:lstStyle/>
          <a:p>
            <a:r>
              <a:rPr lang="en-US" dirty="0" smtClean="0">
                <a:latin typeface="Arial"/>
              </a:rPr>
              <a:t>Newport, </a:t>
            </a:r>
            <a:r>
              <a:rPr lang="en-US" dirty="0" err="1" smtClean="0">
                <a:latin typeface="Arial"/>
              </a:rPr>
              <a:t>Vt</a:t>
            </a:r>
            <a:r>
              <a:rPr lang="en-US" dirty="0" smtClean="0">
                <a:latin typeface="Arial"/>
              </a:rPr>
              <a:t> 1940’s</a:t>
            </a:r>
            <a:endParaRPr lang="en-US" dirty="0">
              <a:latin typeface="Arial"/>
            </a:endParaRPr>
          </a:p>
        </p:txBody>
      </p:sp>
      <p:sp>
        <p:nvSpPr>
          <p:cNvPr id="7" name="TextBox 6"/>
          <p:cNvSpPr txBox="1"/>
          <p:nvPr/>
        </p:nvSpPr>
        <p:spPr>
          <a:xfrm>
            <a:off x="372533" y="4961467"/>
            <a:ext cx="3191934" cy="923330"/>
          </a:xfrm>
          <a:prstGeom prst="rect">
            <a:avLst/>
          </a:prstGeom>
          <a:noFill/>
        </p:spPr>
        <p:txBody>
          <a:bodyPr wrap="square" rtlCol="0">
            <a:spAutoFit/>
          </a:bodyPr>
          <a:lstStyle/>
          <a:p>
            <a:r>
              <a:rPr lang="en-US" dirty="0" smtClean="0">
                <a:latin typeface="Arial"/>
              </a:rPr>
              <a:t>Almost all cars are powered by gasoline internal combustion engines</a:t>
            </a:r>
            <a:endParaRPr lang="en-US" dirty="0">
              <a:latin typeface="Arial"/>
            </a:endParaRPr>
          </a:p>
        </p:txBody>
      </p:sp>
    </p:spTree>
    <p:extLst>
      <p:ext uri="{BB962C8B-B14F-4D97-AF65-F5344CB8AC3E}">
        <p14:creationId xmlns:p14="http://schemas.microsoft.com/office/powerpoint/2010/main" val="14049081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69"/>
            <a:ext cx="8229600" cy="1143000"/>
          </a:xfrm>
        </p:spPr>
        <p:txBody>
          <a:bodyPr>
            <a:noAutofit/>
          </a:bodyPr>
          <a:lstStyle/>
          <a:p>
            <a:r>
              <a:rPr lang="en-US" sz="4000" dirty="0" smtClean="0"/>
              <a:t>US Motor Vehicle Ownership </a:t>
            </a:r>
            <a:br>
              <a:rPr lang="en-US" sz="4000" dirty="0" smtClean="0"/>
            </a:br>
            <a:r>
              <a:rPr lang="en-US" sz="4000" dirty="0" smtClean="0"/>
              <a:t>1900 to 1940/EV 2011 to 2030</a:t>
            </a:r>
            <a:endParaRPr lang="en-US" sz="4000" dirty="0"/>
          </a:p>
        </p:txBody>
      </p:sp>
      <p:sp>
        <p:nvSpPr>
          <p:cNvPr id="3" name="Content Placeholder 2"/>
          <p:cNvSpPr>
            <a:spLocks noGrp="1"/>
          </p:cNvSpPr>
          <p:nvPr>
            <p:ph idx="1"/>
          </p:nvPr>
        </p:nvSpPr>
        <p:spPr>
          <a:xfrm>
            <a:off x="457200" y="1523997"/>
            <a:ext cx="8229600" cy="5029200"/>
          </a:xfrm>
        </p:spPr>
        <p:txBody>
          <a:bodyPr>
            <a:noAutofit/>
          </a:bodyPr>
          <a:lstStyle/>
          <a:p>
            <a:r>
              <a:rPr lang="en-US" sz="2000" dirty="0" smtClean="0"/>
              <a:t>1900 – 8,000 motor vehicles  </a:t>
            </a:r>
          </a:p>
          <a:p>
            <a:r>
              <a:rPr lang="en-US" sz="2000" dirty="0" smtClean="0"/>
              <a:t>1910 – 468,500 including 10,123 trucks</a:t>
            </a:r>
          </a:p>
          <a:p>
            <a:r>
              <a:rPr lang="en-US" sz="2000" dirty="0" smtClean="0"/>
              <a:t>1920 – 9,239,161 </a:t>
            </a:r>
            <a:r>
              <a:rPr lang="en-US" sz="2000" dirty="0"/>
              <a:t>including </a:t>
            </a:r>
            <a:r>
              <a:rPr lang="en-US" sz="2000" dirty="0" smtClean="0"/>
              <a:t>1,107,639 trucks</a:t>
            </a:r>
          </a:p>
          <a:p>
            <a:r>
              <a:rPr lang="en-US" sz="2000" dirty="0" smtClean="0"/>
              <a:t>1930 – 26,749,853 including 3,674,593 trucks</a:t>
            </a:r>
          </a:p>
          <a:p>
            <a:r>
              <a:rPr lang="en-US" sz="2000" dirty="0" smtClean="0"/>
              <a:t>1940 – 32,453,233 </a:t>
            </a:r>
            <a:r>
              <a:rPr lang="en-US" sz="2000" dirty="0"/>
              <a:t>including </a:t>
            </a:r>
            <a:r>
              <a:rPr lang="en-US" sz="2000" dirty="0" smtClean="0"/>
              <a:t>4,886,262 trucks and 101,145 buses</a:t>
            </a:r>
          </a:p>
          <a:p>
            <a:r>
              <a:rPr lang="en-US" sz="2000" dirty="0" smtClean="0"/>
              <a:t>2011 – 17,731 EV’s </a:t>
            </a:r>
            <a:r>
              <a:rPr lang="en-US" sz="2000" dirty="0"/>
              <a:t>in the </a:t>
            </a:r>
            <a:r>
              <a:rPr lang="en-US" sz="2000" dirty="0" smtClean="0"/>
              <a:t>US</a:t>
            </a:r>
          </a:p>
          <a:p>
            <a:r>
              <a:rPr lang="en-US" sz="2000" dirty="0" smtClean="0"/>
              <a:t>2015 – 113,773 </a:t>
            </a:r>
            <a:r>
              <a:rPr lang="en-US" sz="2000" dirty="0"/>
              <a:t>EV’s in the </a:t>
            </a:r>
            <a:r>
              <a:rPr lang="en-US" sz="2000" dirty="0" smtClean="0"/>
              <a:t>US</a:t>
            </a:r>
          </a:p>
          <a:p>
            <a:r>
              <a:rPr lang="en-US" sz="2000" dirty="0" smtClean="0"/>
              <a:t>2019 – 1,180,000 </a:t>
            </a:r>
            <a:r>
              <a:rPr lang="en-US" sz="2000" dirty="0"/>
              <a:t>EV’s in the </a:t>
            </a:r>
            <a:r>
              <a:rPr lang="en-US" sz="2000" dirty="0" smtClean="0"/>
              <a:t>US</a:t>
            </a:r>
          </a:p>
          <a:p>
            <a:r>
              <a:rPr lang="en-US" sz="2000" dirty="0" smtClean="0"/>
              <a:t>2021 – 2,200,000 </a:t>
            </a:r>
            <a:r>
              <a:rPr lang="en-US" sz="2000" dirty="0"/>
              <a:t>estimated EV’s in the </a:t>
            </a:r>
            <a:r>
              <a:rPr lang="en-US" sz="2000" dirty="0" smtClean="0"/>
              <a:t>US</a:t>
            </a:r>
            <a:endParaRPr lang="en-US" sz="2000" dirty="0"/>
          </a:p>
          <a:p>
            <a:r>
              <a:rPr lang="en-US" sz="2000" dirty="0" smtClean="0"/>
              <a:t>2025 – 6,000,000 estimated EV’s in the US</a:t>
            </a:r>
          </a:p>
          <a:p>
            <a:r>
              <a:rPr lang="en-US" sz="2000" dirty="0" smtClean="0"/>
              <a:t>2030 – 18,700,000 estimated </a:t>
            </a:r>
            <a:r>
              <a:rPr lang="en-US" sz="2000" dirty="0"/>
              <a:t>EV’s in the </a:t>
            </a:r>
            <a:r>
              <a:rPr lang="en-US" sz="2000" dirty="0" smtClean="0"/>
              <a:t>US – 7% of market</a:t>
            </a:r>
          </a:p>
          <a:p>
            <a:r>
              <a:rPr lang="en-US" sz="1000" dirty="0">
                <a:hlinkClick r:id="rId2"/>
              </a:rPr>
              <a:t>https://www.eei.org/resourcesandmedia/newsroom/Pages/Press%20Releases/EEI%20Celebrates%201%20Million%20Electric%20Vehicles%20on%20U-S-%</a:t>
            </a:r>
            <a:r>
              <a:rPr lang="en-US" sz="1000" dirty="0" smtClean="0">
                <a:hlinkClick r:id="rId2"/>
              </a:rPr>
              <a:t>20Roads.aspx</a:t>
            </a:r>
            <a:endParaRPr lang="en-US" sz="1000" dirty="0" smtClean="0"/>
          </a:p>
          <a:p>
            <a:r>
              <a:rPr lang="en-US" sz="1000" dirty="0">
                <a:hlinkClick r:id="rId3"/>
              </a:rPr>
              <a:t>https://www.edisonfoundation.net/iei/publications/Documents/IEI_EEI%20EV%20Forecast%20Report_Nov2018.</a:t>
            </a:r>
            <a:r>
              <a:rPr lang="en-US" sz="1000" dirty="0" smtClean="0">
                <a:hlinkClick r:id="rId3"/>
              </a:rPr>
              <a:t>pdf</a:t>
            </a:r>
            <a:endParaRPr lang="en-US" sz="1000" dirty="0" smtClean="0"/>
          </a:p>
          <a:p>
            <a:r>
              <a:rPr lang="en-US" sz="1000" dirty="0">
                <a:hlinkClick r:id="rId4"/>
              </a:rPr>
              <a:t>https://www.iea.org/reports/global-ev-outlook-</a:t>
            </a:r>
            <a:r>
              <a:rPr lang="en-US" sz="1000" dirty="0" smtClean="0">
                <a:hlinkClick r:id="rId4"/>
              </a:rPr>
              <a:t>2019</a:t>
            </a:r>
            <a:endParaRPr lang="en-US" sz="1000" dirty="0" smtClean="0"/>
          </a:p>
          <a:p>
            <a:endParaRPr lang="en-US" sz="1000" dirty="0" smtClean="0"/>
          </a:p>
          <a:p>
            <a:endParaRPr lang="en-US" sz="2000" dirty="0"/>
          </a:p>
          <a:p>
            <a:endParaRPr lang="en-US" sz="2000" dirty="0"/>
          </a:p>
          <a:p>
            <a:endParaRPr lang="en-US" sz="2000" dirty="0"/>
          </a:p>
          <a:p>
            <a:r>
              <a:rPr lang="en-US" sz="2000" dirty="0" smtClean="0"/>
              <a:t> </a:t>
            </a:r>
            <a:endParaRPr lang="en-US" sz="2000" dirty="0"/>
          </a:p>
        </p:txBody>
      </p:sp>
    </p:spTree>
    <p:extLst>
      <p:ext uri="{BB962C8B-B14F-4D97-AF65-F5344CB8AC3E}">
        <p14:creationId xmlns:p14="http://schemas.microsoft.com/office/powerpoint/2010/main" val="40801187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800" y="0"/>
            <a:ext cx="8274598" cy="6858000"/>
          </a:xfrm>
          <a:prstGeom prst="rect">
            <a:avLst/>
          </a:prstGeom>
        </p:spPr>
      </p:pic>
    </p:spTree>
    <p:extLst>
      <p:ext uri="{BB962C8B-B14F-4D97-AF65-F5344CB8AC3E}">
        <p14:creationId xmlns:p14="http://schemas.microsoft.com/office/powerpoint/2010/main" val="312109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Advancement</a:t>
            </a:r>
            <a:endParaRPr lang="en-US" dirty="0"/>
          </a:p>
        </p:txBody>
      </p:sp>
      <p:sp>
        <p:nvSpPr>
          <p:cNvPr id="3" name="Content Placeholder 2"/>
          <p:cNvSpPr>
            <a:spLocks noGrp="1"/>
          </p:cNvSpPr>
          <p:nvPr>
            <p:ph idx="1"/>
          </p:nvPr>
        </p:nvSpPr>
        <p:spPr/>
        <p:txBody>
          <a:bodyPr>
            <a:noAutofit/>
          </a:bodyPr>
          <a:lstStyle/>
          <a:p>
            <a:pPr marL="457200" indent="-457200">
              <a:buFont typeface="Arial"/>
              <a:buChar char="•"/>
            </a:pPr>
            <a:r>
              <a:rPr lang="en-US" sz="2800" dirty="0" smtClean="0"/>
              <a:t>Technology moves in fits and starts</a:t>
            </a:r>
          </a:p>
          <a:p>
            <a:pPr marL="457200" indent="-457200">
              <a:buFont typeface="Arial"/>
              <a:buChar char="•"/>
            </a:pPr>
            <a:r>
              <a:rPr lang="en-US" sz="2800" dirty="0" smtClean="0"/>
              <a:t>Sudden technological breakthroughs can lead to significant disruptive economic shifts</a:t>
            </a:r>
          </a:p>
          <a:p>
            <a:pPr marL="457200" indent="-457200">
              <a:buFont typeface="Arial"/>
              <a:buChar char="•"/>
            </a:pPr>
            <a:r>
              <a:rPr lang="en-US" sz="2800" dirty="0"/>
              <a:t>Electric vehicle batteries are </a:t>
            </a:r>
            <a:r>
              <a:rPr lang="en-US" sz="2800" dirty="0" smtClean="0"/>
              <a:t>breaking previous chemistry </a:t>
            </a:r>
            <a:r>
              <a:rPr lang="en-US" sz="2800" dirty="0"/>
              <a:t>constraints</a:t>
            </a:r>
          </a:p>
          <a:p>
            <a:pPr marL="457200" indent="-457200">
              <a:buFont typeface="Arial"/>
              <a:buChar char="•"/>
            </a:pPr>
            <a:r>
              <a:rPr lang="en-US" sz="2800" dirty="0" smtClean="0"/>
              <a:t>Manufacturers are investing billions in EV manufacturing infrastructure and supply chains</a:t>
            </a:r>
          </a:p>
          <a:p>
            <a:pPr marL="457200" indent="-457200">
              <a:buFont typeface="Arial"/>
              <a:buChar char="•"/>
            </a:pPr>
            <a:r>
              <a:rPr lang="en-US" sz="2800" dirty="0" smtClean="0"/>
              <a:t>EV technological adoption may come faster than the grid is prepared </a:t>
            </a:r>
            <a:r>
              <a:rPr lang="en-US" sz="2800" dirty="0"/>
              <a:t>to </a:t>
            </a:r>
            <a:r>
              <a:rPr lang="en-US" sz="2800" dirty="0" smtClean="0"/>
              <a:t>support</a:t>
            </a:r>
          </a:p>
          <a:p>
            <a:pPr marL="457200" indent="-457200">
              <a:buFont typeface="Arial"/>
              <a:buChar char="•"/>
            </a:pPr>
            <a:r>
              <a:rPr lang="en-US" sz="2800" dirty="0" smtClean="0"/>
              <a:t>We </a:t>
            </a:r>
            <a:r>
              <a:rPr lang="en-US" sz="2800" dirty="0"/>
              <a:t>need to ask different questions and look at vehicle electrification </a:t>
            </a:r>
            <a:r>
              <a:rPr lang="en-US" sz="2800" dirty="0" smtClean="0"/>
              <a:t>from a new perspective</a:t>
            </a:r>
            <a:endParaRPr lang="en-US" sz="2800" dirty="0"/>
          </a:p>
          <a:p>
            <a:pPr marL="457200" indent="-457200">
              <a:buFont typeface="Arial"/>
              <a:buChar char="•"/>
            </a:pPr>
            <a:endParaRPr lang="en-US" sz="2800" dirty="0"/>
          </a:p>
        </p:txBody>
      </p:sp>
    </p:spTree>
    <p:extLst>
      <p:ext uri="{BB962C8B-B14F-4D97-AF65-F5344CB8AC3E}">
        <p14:creationId xmlns:p14="http://schemas.microsoft.com/office/powerpoint/2010/main" val="13186965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Battery and Power Terminology</a:t>
            </a:r>
            <a:endParaRPr lang="en-US" sz="4000" dirty="0"/>
          </a:p>
        </p:txBody>
      </p:sp>
      <p:sp>
        <p:nvSpPr>
          <p:cNvPr id="3" name="Content Placeholder 2"/>
          <p:cNvSpPr>
            <a:spLocks noGrp="1"/>
          </p:cNvSpPr>
          <p:nvPr>
            <p:ph idx="1"/>
          </p:nvPr>
        </p:nvSpPr>
        <p:spPr>
          <a:xfrm>
            <a:off x="457200" y="1346200"/>
            <a:ext cx="8229600" cy="4749800"/>
          </a:xfrm>
        </p:spPr>
        <p:txBody>
          <a:bodyPr>
            <a:noAutofit/>
          </a:bodyPr>
          <a:lstStyle/>
          <a:p>
            <a:pPr marL="285750" indent="-285750">
              <a:buFont typeface="Arial"/>
              <a:buChar char="•"/>
            </a:pPr>
            <a:r>
              <a:rPr lang="en-US" sz="1600" dirty="0" smtClean="0">
                <a:latin typeface="Arial"/>
                <a:cs typeface="Arial"/>
              </a:rPr>
              <a:t>Ampere-hours battery capacity is the discharge current a battery can release over time –typical starting batteries are rated at 12 volts and 48 amp hours; The Tesla Model 3 extended range battery is rated at 350 volts and 230 amp hours.</a:t>
            </a:r>
          </a:p>
          <a:p>
            <a:pPr marL="285750" indent="-285750">
              <a:buFont typeface="Arial"/>
              <a:buChar char="•"/>
            </a:pPr>
            <a:r>
              <a:rPr lang="en-US" sz="1600" dirty="0" smtClean="0">
                <a:latin typeface="Arial"/>
                <a:cs typeface="Arial"/>
              </a:rPr>
              <a:t>Watt-hours (</a:t>
            </a:r>
            <a:r>
              <a:rPr lang="en-US" sz="1600" dirty="0" err="1" smtClean="0">
                <a:latin typeface="Arial"/>
                <a:cs typeface="Arial"/>
              </a:rPr>
              <a:t>Wh</a:t>
            </a:r>
            <a:r>
              <a:rPr lang="en-US" sz="1600" dirty="0" smtClean="0">
                <a:latin typeface="Arial"/>
                <a:cs typeface="Arial"/>
              </a:rPr>
              <a:t>) Measure of specific power a battery can deliver over time</a:t>
            </a:r>
          </a:p>
          <a:p>
            <a:pPr marL="285750" indent="-285750">
              <a:buFont typeface="Arial"/>
              <a:buChar char="•"/>
            </a:pPr>
            <a:r>
              <a:rPr lang="en-US" sz="1600" dirty="0" smtClean="0">
                <a:latin typeface="Arial"/>
                <a:cs typeface="Arial"/>
              </a:rPr>
              <a:t>Kilowatt hour (KWh)- eg.100 watt/</a:t>
            </a:r>
            <a:r>
              <a:rPr lang="en-US" sz="1600" dirty="0" err="1" smtClean="0">
                <a:latin typeface="Arial"/>
                <a:cs typeface="Arial"/>
              </a:rPr>
              <a:t>hr</a:t>
            </a:r>
            <a:r>
              <a:rPr lang="en-US" sz="1600" dirty="0" smtClean="0">
                <a:latin typeface="Arial"/>
                <a:cs typeface="Arial"/>
              </a:rPr>
              <a:t> used in defining EV battery specific power</a:t>
            </a:r>
          </a:p>
          <a:p>
            <a:pPr marL="285750" indent="-285750">
              <a:buFont typeface="Arial"/>
              <a:buChar char="•"/>
            </a:pPr>
            <a:r>
              <a:rPr lang="en-US" sz="1600" dirty="0" smtClean="0">
                <a:latin typeface="Arial"/>
                <a:cs typeface="Arial"/>
              </a:rPr>
              <a:t>Kilowatt hours/mile KWh/mile is the term that determines how much battery power is required </a:t>
            </a:r>
            <a:r>
              <a:rPr lang="en-US" sz="1600" dirty="0">
                <a:latin typeface="Arial"/>
                <a:cs typeface="Arial"/>
              </a:rPr>
              <a:t>to move </a:t>
            </a:r>
            <a:r>
              <a:rPr lang="en-US" sz="1600" dirty="0" smtClean="0">
                <a:latin typeface="Arial"/>
                <a:cs typeface="Arial"/>
              </a:rPr>
              <a:t>a EV vehicle </a:t>
            </a:r>
            <a:r>
              <a:rPr lang="en-US" sz="1600" dirty="0">
                <a:latin typeface="Arial"/>
                <a:cs typeface="Arial"/>
              </a:rPr>
              <a:t>one </a:t>
            </a:r>
            <a:r>
              <a:rPr lang="en-US" sz="1600" dirty="0" smtClean="0">
                <a:latin typeface="Arial"/>
                <a:cs typeface="Arial"/>
              </a:rPr>
              <a:t>mile replacing miles per gallon metric used with Internal Combustion Engine (ICE) vehicles.</a:t>
            </a:r>
          </a:p>
          <a:p>
            <a:pPr marL="285750" indent="-285750">
              <a:buFont typeface="Arial"/>
              <a:buChar char="•"/>
            </a:pPr>
            <a:r>
              <a:rPr lang="en-US" sz="1600" dirty="0" smtClean="0">
                <a:latin typeface="Arial"/>
                <a:cs typeface="Arial"/>
              </a:rPr>
              <a:t>Megawatt (MW)- 1 million watts is the standard power industry term</a:t>
            </a:r>
            <a:r>
              <a:rPr lang="en-US" sz="1600" dirty="0">
                <a:latin typeface="Arial"/>
                <a:cs typeface="Arial"/>
              </a:rPr>
              <a:t> </a:t>
            </a:r>
            <a:r>
              <a:rPr lang="en-US" sz="1600" dirty="0" smtClean="0">
                <a:latin typeface="Arial"/>
                <a:cs typeface="Arial"/>
              </a:rPr>
              <a:t>to describe power generating facility rating</a:t>
            </a:r>
            <a:endParaRPr lang="en-US" sz="1600" dirty="0">
              <a:latin typeface="Arial"/>
              <a:cs typeface="Arial"/>
            </a:endParaRPr>
          </a:p>
          <a:p>
            <a:pPr marL="285750" indent="-285750">
              <a:buFont typeface="Arial"/>
              <a:buChar char="•"/>
            </a:pPr>
            <a:r>
              <a:rPr lang="en-US" sz="1600" dirty="0" smtClean="0">
                <a:latin typeface="Arial"/>
                <a:cs typeface="Arial"/>
              </a:rPr>
              <a:t>Megawatt hour (</a:t>
            </a:r>
            <a:r>
              <a:rPr lang="en-US" sz="1600" dirty="0" err="1" smtClean="0">
                <a:latin typeface="Arial"/>
                <a:cs typeface="Arial"/>
              </a:rPr>
              <a:t>MWh</a:t>
            </a:r>
            <a:r>
              <a:rPr lang="en-US" sz="1600" dirty="0" smtClean="0">
                <a:latin typeface="Arial"/>
                <a:cs typeface="Arial"/>
              </a:rPr>
              <a:t>) </a:t>
            </a:r>
            <a:r>
              <a:rPr lang="en-US" sz="1600" dirty="0">
                <a:latin typeface="Arial"/>
                <a:cs typeface="Arial"/>
              </a:rPr>
              <a:t>A unit for measuring </a:t>
            </a:r>
            <a:r>
              <a:rPr lang="en-US" sz="1600" dirty="0" smtClean="0">
                <a:latin typeface="Arial"/>
                <a:cs typeface="Arial"/>
              </a:rPr>
              <a:t>electric power or </a:t>
            </a:r>
            <a:r>
              <a:rPr lang="en-US" sz="1600" dirty="0">
                <a:latin typeface="Arial"/>
                <a:cs typeface="Arial"/>
              </a:rPr>
              <a:t>the rate at which energy is produced or consumed; equal to 1,000 kilowatts of electricity used for one hour, or 1,000 kilowatt-hours.</a:t>
            </a:r>
            <a:endParaRPr lang="en-US" sz="1600" dirty="0" smtClean="0">
              <a:latin typeface="Arial"/>
              <a:cs typeface="Arial"/>
            </a:endParaRPr>
          </a:p>
          <a:p>
            <a:pPr marL="285750" indent="-285750">
              <a:buFont typeface="Arial"/>
              <a:buChar char="•"/>
            </a:pPr>
            <a:r>
              <a:rPr lang="en-US" sz="1600" dirty="0" err="1" smtClean="0">
                <a:latin typeface="Arial"/>
                <a:cs typeface="Arial"/>
              </a:rPr>
              <a:t>Gigawatt</a:t>
            </a:r>
            <a:r>
              <a:rPr lang="en-US" sz="1600" dirty="0" smtClean="0">
                <a:latin typeface="Arial"/>
                <a:cs typeface="Arial"/>
              </a:rPr>
              <a:t> hours (</a:t>
            </a:r>
            <a:r>
              <a:rPr lang="en-US" sz="1600" dirty="0" err="1" smtClean="0">
                <a:latin typeface="Arial"/>
                <a:cs typeface="Arial"/>
              </a:rPr>
              <a:t>GWh</a:t>
            </a:r>
            <a:r>
              <a:rPr lang="en-US" sz="1600" dirty="0" smtClean="0">
                <a:latin typeface="Arial"/>
                <a:cs typeface="Arial"/>
              </a:rPr>
              <a:t>)-  1 billion watt/hours a less common term used by ISO New England to describe monthly supply of electricity to the grid</a:t>
            </a:r>
          </a:p>
          <a:p>
            <a:pPr marL="285750" indent="-285750">
              <a:buFont typeface="Arial"/>
              <a:buChar char="•"/>
            </a:pPr>
            <a:r>
              <a:rPr lang="en-US" sz="1600" dirty="0" smtClean="0">
                <a:latin typeface="Arial"/>
                <a:cs typeface="Arial"/>
              </a:rPr>
              <a:t>Terawatt hours (</a:t>
            </a:r>
            <a:r>
              <a:rPr lang="en-US" sz="1600" dirty="0" err="1" smtClean="0">
                <a:latin typeface="Arial"/>
                <a:cs typeface="Arial"/>
              </a:rPr>
              <a:t>TWh</a:t>
            </a:r>
            <a:r>
              <a:rPr lang="en-US" sz="1600" dirty="0" smtClean="0">
                <a:latin typeface="Arial"/>
                <a:cs typeface="Arial"/>
              </a:rPr>
              <a:t>)- 1 trillion watts/</a:t>
            </a:r>
            <a:r>
              <a:rPr lang="en-US" sz="1600" dirty="0" err="1" smtClean="0">
                <a:latin typeface="Arial"/>
                <a:cs typeface="Arial"/>
              </a:rPr>
              <a:t>hr</a:t>
            </a:r>
            <a:r>
              <a:rPr lang="en-US" sz="1600" dirty="0" smtClean="0">
                <a:latin typeface="Arial"/>
                <a:cs typeface="Arial"/>
              </a:rPr>
              <a:t> used by National Renewable Energy Lab (NREL) to describe annual power required nationally to electrify various economic sectors</a:t>
            </a:r>
            <a:endParaRPr lang="en-US" sz="1600" dirty="0">
              <a:latin typeface="Arial"/>
              <a:cs typeface="Arial"/>
            </a:endParaRPr>
          </a:p>
        </p:txBody>
      </p:sp>
    </p:spTree>
    <p:extLst>
      <p:ext uri="{BB962C8B-B14F-4D97-AF65-F5344CB8AC3E}">
        <p14:creationId xmlns:p14="http://schemas.microsoft.com/office/powerpoint/2010/main" val="22683579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0000"/>
              </a:lnSpc>
            </a:pPr>
            <a:r>
              <a:rPr lang="en-US" dirty="0" smtClean="0"/>
              <a:t>Automaker Electric Vehicle Investments and production</a:t>
            </a:r>
            <a:endParaRPr lang="en-US" dirty="0"/>
          </a:p>
        </p:txBody>
      </p:sp>
      <p:sp>
        <p:nvSpPr>
          <p:cNvPr id="3" name="Content Placeholder 2"/>
          <p:cNvSpPr>
            <a:spLocks noGrp="1"/>
          </p:cNvSpPr>
          <p:nvPr>
            <p:ph idx="1"/>
          </p:nvPr>
        </p:nvSpPr>
        <p:spPr>
          <a:xfrm>
            <a:off x="457200" y="1600200"/>
            <a:ext cx="8229600" cy="4673600"/>
          </a:xfrm>
        </p:spPr>
        <p:txBody>
          <a:bodyPr>
            <a:normAutofit fontScale="85000" lnSpcReduction="10000"/>
          </a:bodyPr>
          <a:lstStyle/>
          <a:p>
            <a:pPr marL="457200" indent="-457200">
              <a:buFont typeface="Arial"/>
              <a:buChar char="•"/>
            </a:pPr>
            <a:r>
              <a:rPr lang="en-US" sz="2800" dirty="0"/>
              <a:t>A</a:t>
            </a:r>
            <a:r>
              <a:rPr lang="en-US" sz="2800" dirty="0" smtClean="0"/>
              <a:t>utomakers plan $</a:t>
            </a:r>
            <a:r>
              <a:rPr lang="en-US" sz="2800" i="1" u="sng" dirty="0" smtClean="0"/>
              <a:t>300 </a:t>
            </a:r>
            <a:r>
              <a:rPr lang="en-US" sz="2800" i="1" u="sng" dirty="0"/>
              <a:t>billion </a:t>
            </a:r>
            <a:r>
              <a:rPr lang="en-US" sz="2800" dirty="0"/>
              <a:t>investments in </a:t>
            </a:r>
            <a:r>
              <a:rPr lang="en-US" sz="2800" dirty="0" smtClean="0"/>
              <a:t>EV’s over ten years– 45% ($135B) in China and $82B Europe</a:t>
            </a:r>
          </a:p>
          <a:p>
            <a:pPr marL="457200" indent="-457200">
              <a:buFont typeface="Arial"/>
              <a:buChar char="•"/>
            </a:pPr>
            <a:r>
              <a:rPr lang="en-US" sz="2800" dirty="0" smtClean="0"/>
              <a:t>Nearly half of the current </a:t>
            </a:r>
            <a:r>
              <a:rPr lang="en-US" sz="2800" dirty="0"/>
              <a:t>EV </a:t>
            </a:r>
            <a:r>
              <a:rPr lang="en-US" sz="2800" dirty="0" smtClean="0"/>
              <a:t>vehicles are in China </a:t>
            </a:r>
          </a:p>
          <a:p>
            <a:pPr marL="457200" indent="-457200">
              <a:buFont typeface="Arial"/>
              <a:buChar char="•"/>
            </a:pPr>
            <a:r>
              <a:rPr lang="en-US" sz="2800" dirty="0"/>
              <a:t>A complete range of all vehicle </a:t>
            </a:r>
            <a:r>
              <a:rPr lang="en-US" sz="2800" dirty="0" smtClean="0"/>
              <a:t>classes have </a:t>
            </a:r>
            <a:r>
              <a:rPr lang="en-US" sz="2800" dirty="0"/>
              <a:t>been announced </a:t>
            </a:r>
            <a:r>
              <a:rPr lang="en-US" sz="2800" dirty="0" smtClean="0"/>
              <a:t>- </a:t>
            </a:r>
            <a:r>
              <a:rPr lang="en-US" sz="2800" dirty="0"/>
              <a:t>cars, SUV’s, pickups, buses, delivery trucks and class 8 semi trucks</a:t>
            </a:r>
          </a:p>
          <a:p>
            <a:pPr marL="457200" indent="-457200">
              <a:buFont typeface="Arial"/>
              <a:buChar char="•"/>
            </a:pPr>
            <a:r>
              <a:rPr lang="en-US" sz="2800" dirty="0"/>
              <a:t>This highly competitive market is already driving to ever larger battery capacity vehicles in all </a:t>
            </a:r>
            <a:r>
              <a:rPr lang="en-US" sz="2800" dirty="0" smtClean="0"/>
              <a:t>vehicle classes</a:t>
            </a:r>
            <a:endParaRPr lang="en-US" sz="2800" dirty="0"/>
          </a:p>
          <a:p>
            <a:pPr marL="457200" indent="-457200">
              <a:buFont typeface="Arial"/>
              <a:buChar char="•"/>
            </a:pPr>
            <a:r>
              <a:rPr lang="en-US" sz="2800" dirty="0" smtClean="0"/>
              <a:t>The International Energy Agency’s high </a:t>
            </a:r>
            <a:r>
              <a:rPr lang="en-US" sz="2800" dirty="0"/>
              <a:t>end </a:t>
            </a:r>
            <a:r>
              <a:rPr lang="en-US" sz="2800" dirty="0" smtClean="0"/>
              <a:t>global </a:t>
            </a:r>
            <a:r>
              <a:rPr lang="en-US" sz="2800" dirty="0"/>
              <a:t>EV </a:t>
            </a:r>
            <a:r>
              <a:rPr lang="en-US" sz="2800" dirty="0" smtClean="0"/>
              <a:t>production estimate is 100 million EV’s by the year 2025 and 250 million by 2030 while most forecasts are half as much or lower</a:t>
            </a:r>
          </a:p>
          <a:p>
            <a:pPr lvl="1"/>
            <a:r>
              <a:rPr lang="en-US" sz="1200" dirty="0" smtClean="0">
                <a:hlinkClick r:id="rId2"/>
              </a:rPr>
              <a:t>https</a:t>
            </a:r>
            <a:r>
              <a:rPr lang="en-US" sz="1200" dirty="0">
                <a:hlinkClick r:id="rId2"/>
              </a:rPr>
              <a:t>://www.iea.org/reports/global-ev-outlook-</a:t>
            </a:r>
            <a:r>
              <a:rPr lang="en-US" sz="1200" dirty="0" smtClean="0">
                <a:hlinkClick r:id="rId2"/>
              </a:rPr>
              <a:t>2019</a:t>
            </a:r>
            <a:endParaRPr lang="en-US" sz="1200" dirty="0" smtClean="0"/>
          </a:p>
          <a:p>
            <a:pPr marL="457200" indent="-457200">
              <a:buFont typeface="Arial"/>
              <a:buChar char="•"/>
            </a:pPr>
            <a:endParaRPr lang="en-US" sz="2800" dirty="0" smtClean="0"/>
          </a:p>
        </p:txBody>
      </p:sp>
    </p:spTree>
    <p:extLst>
      <p:ext uri="{BB962C8B-B14F-4D97-AF65-F5344CB8AC3E}">
        <p14:creationId xmlns:p14="http://schemas.microsoft.com/office/powerpoint/2010/main" val="14148555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1550</TotalTime>
  <Words>2441</Words>
  <Application>Microsoft Macintosh PowerPoint</Application>
  <PresentationFormat>On-screen Show (4:3)</PresentationFormat>
  <Paragraphs>179</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Vehicle Electrification  Technological Change</vt:lpstr>
      <vt:lpstr>Topics</vt:lpstr>
      <vt:lpstr>Vermont circa 1900</vt:lpstr>
      <vt:lpstr>Newport Vermont Circa 1920-1940</vt:lpstr>
      <vt:lpstr>US Motor Vehicle Ownership  1900 to 1940/EV 2011 to 2030</vt:lpstr>
      <vt:lpstr>PowerPoint Presentation</vt:lpstr>
      <vt:lpstr>Technology Advancement</vt:lpstr>
      <vt:lpstr>Battery and Power Terminology</vt:lpstr>
      <vt:lpstr>Automaker Electric Vehicle Investments and production</vt:lpstr>
      <vt:lpstr>Electric Vehicle Technology Advances</vt:lpstr>
      <vt:lpstr>The Electric Vehicle Skateboard Design</vt:lpstr>
      <vt:lpstr>Medium and heavy trucks</vt:lpstr>
      <vt:lpstr>Daimler-Freightliner Electric Trucks</vt:lpstr>
      <vt:lpstr>Next Generation Electric Vehicle Technology is Here</vt:lpstr>
      <vt:lpstr>PowerPoint Presentation</vt:lpstr>
      <vt:lpstr>National Renewable Energy Lab Transportation Electrification Studies</vt:lpstr>
      <vt:lpstr>PowerPoint Presentation</vt:lpstr>
      <vt:lpstr>ISO New England Draft Transportation Electrification Study Dec 2019</vt:lpstr>
      <vt:lpstr>Vermont’s Energy profile</vt:lpstr>
      <vt:lpstr>Key Electric Vehicle Raw Materials</vt:lpstr>
      <vt:lpstr>Transportation Electrification Risks</vt:lpstr>
      <vt:lpstr>Transportation Electrification Risks</vt:lpstr>
      <vt:lpstr>January 2018 Northeast Cold Snap</vt:lpstr>
      <vt:lpstr>Mitigate Risk</vt:lpstr>
      <vt:lpstr>Questions</vt:lpstr>
      <vt:lpstr>Vermont Transportation Emissions Reduction Factors 2025-2030</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Climate Initiative</dc:title>
  <dc:creator>Linda Wooster</dc:creator>
  <cp:lastModifiedBy>Linda Wooster</cp:lastModifiedBy>
  <cp:revision>209</cp:revision>
  <cp:lastPrinted>2020-02-14T00:23:45Z</cp:lastPrinted>
  <dcterms:created xsi:type="dcterms:W3CDTF">2019-12-10T16:08:33Z</dcterms:created>
  <dcterms:modified xsi:type="dcterms:W3CDTF">2020-02-17T15:39:57Z</dcterms:modified>
</cp:coreProperties>
</file>