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5.jpg" ContentType="image/pn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0.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41"/>
  </p:notesMasterIdLst>
  <p:sldIdLst>
    <p:sldId id="257" r:id="rId2"/>
    <p:sldId id="260" r:id="rId3"/>
    <p:sldId id="294" r:id="rId4"/>
    <p:sldId id="296" r:id="rId5"/>
    <p:sldId id="271" r:id="rId6"/>
    <p:sldId id="284" r:id="rId7"/>
    <p:sldId id="295" r:id="rId8"/>
    <p:sldId id="272" r:id="rId9"/>
    <p:sldId id="273" r:id="rId10"/>
    <p:sldId id="292" r:id="rId11"/>
    <p:sldId id="297" r:id="rId12"/>
    <p:sldId id="293" r:id="rId13"/>
    <p:sldId id="262" r:id="rId14"/>
    <p:sldId id="298" r:id="rId15"/>
    <p:sldId id="286" r:id="rId16"/>
    <p:sldId id="291" r:id="rId17"/>
    <p:sldId id="279" r:id="rId18"/>
    <p:sldId id="267" r:id="rId19"/>
    <p:sldId id="274" r:id="rId20"/>
    <p:sldId id="268" r:id="rId21"/>
    <p:sldId id="269" r:id="rId22"/>
    <p:sldId id="290" r:id="rId23"/>
    <p:sldId id="299" r:id="rId24"/>
    <p:sldId id="277" r:id="rId25"/>
    <p:sldId id="285" r:id="rId26"/>
    <p:sldId id="306" r:id="rId27"/>
    <p:sldId id="278" r:id="rId28"/>
    <p:sldId id="281" r:id="rId29"/>
    <p:sldId id="301" r:id="rId30"/>
    <p:sldId id="307" r:id="rId31"/>
    <p:sldId id="282" r:id="rId32"/>
    <p:sldId id="302" r:id="rId33"/>
    <p:sldId id="287" r:id="rId34"/>
    <p:sldId id="303" r:id="rId35"/>
    <p:sldId id="304" r:id="rId36"/>
    <p:sldId id="288" r:id="rId37"/>
    <p:sldId id="276" r:id="rId38"/>
    <p:sldId id="270" r:id="rId39"/>
    <p:sldId id="261"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164952CA-380E-4158-9D04-F1A47DAD64B1}">
          <p14:sldIdLst>
            <p14:sldId id="257"/>
            <p14:sldId id="260"/>
            <p14:sldId id="294"/>
          </p14:sldIdLst>
        </p14:section>
        <p14:section name="2 Problems" id="{D0353D8B-2325-435A-BBE2-A7A9CCB82604}">
          <p14:sldIdLst>
            <p14:sldId id="296"/>
            <p14:sldId id="271"/>
            <p14:sldId id="284"/>
            <p14:sldId id="295"/>
            <p14:sldId id="272"/>
            <p14:sldId id="273"/>
          </p14:sldIdLst>
        </p14:section>
        <p14:section name="Challenges and Solutions" id="{9C921702-B863-4428-ADBE-A3C54EEA7A11}">
          <p14:sldIdLst>
            <p14:sldId id="292"/>
            <p14:sldId id="297"/>
            <p14:sldId id="293"/>
            <p14:sldId id="262"/>
            <p14:sldId id="298"/>
            <p14:sldId id="286"/>
          </p14:sldIdLst>
        </p14:section>
        <p14:section name="Take Action" id="{2E20EB4B-39A5-482A-A6AB-ECDFD5E1821A}">
          <p14:sldIdLst>
            <p14:sldId id="291"/>
            <p14:sldId id="279"/>
            <p14:sldId id="267"/>
            <p14:sldId id="274"/>
            <p14:sldId id="268"/>
            <p14:sldId id="269"/>
          </p14:sldIdLst>
        </p14:section>
        <p14:section name="Benefits" id="{16F84EE5-37DA-4288-BB9F-E401DEC920B9}">
          <p14:sldIdLst>
            <p14:sldId id="290"/>
            <p14:sldId id="299"/>
            <p14:sldId id="277"/>
            <p14:sldId id="285"/>
            <p14:sldId id="306"/>
            <p14:sldId id="278"/>
            <p14:sldId id="281"/>
            <p14:sldId id="301"/>
            <p14:sldId id="307"/>
            <p14:sldId id="282"/>
            <p14:sldId id="302"/>
            <p14:sldId id="287"/>
            <p14:sldId id="303"/>
            <p14:sldId id="304"/>
            <p14:sldId id="288"/>
            <p14:sldId id="276"/>
            <p14:sldId id="270"/>
          </p14:sldIdLst>
        </p14:section>
        <p14:section name="Conclusion" id="{7C150326-4D88-4C72-9E1E-6DA4CDECEAB2}">
          <p14:sldIdLst>
            <p14:sldId id="26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B0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56" autoAdjust="0"/>
    <p:restoredTop sz="44806" autoAdjust="0"/>
  </p:normalViewPr>
  <p:slideViewPr>
    <p:cSldViewPr snapToGrid="0">
      <p:cViewPr varScale="1">
        <p:scale>
          <a:sx n="48" d="100"/>
          <a:sy n="48" d="100"/>
        </p:scale>
        <p:origin x="1326" y="42"/>
      </p:cViewPr>
      <p:guideLst/>
    </p:cSldViewPr>
  </p:slideViewPr>
  <p:outlineViewPr>
    <p:cViewPr>
      <p:scale>
        <a:sx n="33" d="100"/>
        <a:sy n="33" d="100"/>
      </p:scale>
      <p:origin x="0" y="-8142"/>
    </p:cViewPr>
  </p:outlineViewPr>
  <p:notesTextViewPr>
    <p:cViewPr>
      <p:scale>
        <a:sx n="125" d="100"/>
        <a:sy n="125" d="100"/>
      </p:scale>
      <p:origin x="0" y="-426"/>
    </p:cViewPr>
  </p:notesTextViewPr>
  <p:notesViewPr>
    <p:cSldViewPr snapToGrid="0">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Public\Google%20Drive\Projects\City%20of%20Newark%20EVs\65K.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Public\Google%20Drive\Projects\City%20of%20Newark%20EVs\65K.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3600" dirty="0"/>
              <a:t>$65,000 SUV Price Point</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Sheet1!$G$7</c:f>
              <c:strCache>
                <c:ptCount val="1"/>
                <c:pt idx="0">
                  <c:v>New Tahoe</c:v>
                </c:pt>
              </c:strCache>
            </c:strRef>
          </c:tx>
          <c:spPr>
            <a:solidFill>
              <a:schemeClr val="accent5"/>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prst="hardEdge"/>
            </a:sp3d>
          </c:spPr>
          <c:invertIfNegative val="0"/>
          <c:dPt>
            <c:idx val="4"/>
            <c:invertIfNegative val="0"/>
            <c:bubble3D val="0"/>
            <c:spPr>
              <a:solidFill>
                <a:schemeClr val="accent5"/>
              </a:solidFill>
              <a:ln w="69850">
                <a:solidFill>
                  <a:srgbClr val="FF0000"/>
                </a:solid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prst="hardEdge"/>
              </a:sp3d>
            </c:spPr>
            <c:extLst>
              <c:ext xmlns:c16="http://schemas.microsoft.com/office/drawing/2014/chart" uri="{C3380CC4-5D6E-409C-BE32-E72D297353CC}">
                <c16:uniqueId val="{00000008-2AD5-477D-A660-6C28A64CEE3D}"/>
              </c:ext>
            </c:extLst>
          </c:dPt>
          <c:cat>
            <c:numRef>
              <c:f>Sheet1!$H$6:$L$6</c:f>
              <c:numCache>
                <c:formatCode>General</c:formatCode>
                <c:ptCount val="5"/>
                <c:pt idx="0">
                  <c:v>2019</c:v>
                </c:pt>
                <c:pt idx="1">
                  <c:v>2020</c:v>
                </c:pt>
                <c:pt idx="2">
                  <c:v>2021</c:v>
                </c:pt>
                <c:pt idx="3">
                  <c:v>2022</c:v>
                </c:pt>
                <c:pt idx="4">
                  <c:v>2023</c:v>
                </c:pt>
              </c:numCache>
            </c:numRef>
          </c:cat>
          <c:val>
            <c:numRef>
              <c:f>Sheet1!$H$7:$L$7</c:f>
              <c:numCache>
                <c:formatCode>"$"#,##0</c:formatCode>
                <c:ptCount val="5"/>
                <c:pt idx="0">
                  <c:v>49000</c:v>
                </c:pt>
                <c:pt idx="1">
                  <c:v>52000</c:v>
                </c:pt>
                <c:pt idx="2">
                  <c:v>52000</c:v>
                </c:pt>
                <c:pt idx="3">
                  <c:v>52000</c:v>
                </c:pt>
                <c:pt idx="4">
                  <c:v>65000</c:v>
                </c:pt>
              </c:numCache>
            </c:numRef>
          </c:val>
          <c:extLst>
            <c:ext xmlns:c16="http://schemas.microsoft.com/office/drawing/2014/chart" uri="{C3380CC4-5D6E-409C-BE32-E72D297353CC}">
              <c16:uniqueId val="{00000000-2AD5-477D-A660-6C28A64CEE3D}"/>
            </c:ext>
          </c:extLst>
        </c:ser>
        <c:ser>
          <c:idx val="1"/>
          <c:order val="1"/>
          <c:tx>
            <c:strRef>
              <c:f>Sheet1!$G$8</c:f>
              <c:strCache>
                <c:ptCount val="1"/>
                <c:pt idx="0">
                  <c:v>Used X</c:v>
                </c:pt>
              </c:strCache>
            </c:strRef>
          </c:tx>
          <c:spPr>
            <a:solidFill>
              <a:schemeClr val="accent6">
                <a:lumMod val="75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prst="hardEdge"/>
            </a:sp3d>
          </c:spPr>
          <c:invertIfNegative val="0"/>
          <c:dPt>
            <c:idx val="0"/>
            <c:invertIfNegative val="0"/>
            <c:bubble3D val="0"/>
            <c:spPr>
              <a:solidFill>
                <a:schemeClr val="accent6">
                  <a:lumMod val="75000"/>
                </a:schemeClr>
              </a:solidFill>
              <a:ln w="76200">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prst="hardEdge"/>
              </a:sp3d>
            </c:spPr>
            <c:extLst>
              <c:ext xmlns:c16="http://schemas.microsoft.com/office/drawing/2014/chart" uri="{C3380CC4-5D6E-409C-BE32-E72D297353CC}">
                <c16:uniqueId val="{00000006-2AD5-477D-A660-6C28A64CEE3D}"/>
              </c:ext>
            </c:extLst>
          </c:dPt>
          <c:cat>
            <c:numRef>
              <c:f>Sheet1!$H$6:$L$6</c:f>
              <c:numCache>
                <c:formatCode>General</c:formatCode>
                <c:ptCount val="5"/>
                <c:pt idx="0">
                  <c:v>2019</c:v>
                </c:pt>
                <c:pt idx="1">
                  <c:v>2020</c:v>
                </c:pt>
                <c:pt idx="2">
                  <c:v>2021</c:v>
                </c:pt>
                <c:pt idx="3">
                  <c:v>2022</c:v>
                </c:pt>
                <c:pt idx="4">
                  <c:v>2023</c:v>
                </c:pt>
              </c:numCache>
            </c:numRef>
          </c:cat>
          <c:val>
            <c:numRef>
              <c:f>Sheet1!$H$8:$L$8</c:f>
              <c:numCache>
                <c:formatCode>"$"#,##0</c:formatCode>
                <c:ptCount val="5"/>
                <c:pt idx="0">
                  <c:v>65000</c:v>
                </c:pt>
                <c:pt idx="1">
                  <c:v>64000</c:v>
                </c:pt>
                <c:pt idx="2">
                  <c:v>63000</c:v>
                </c:pt>
                <c:pt idx="3">
                  <c:v>62000</c:v>
                </c:pt>
                <c:pt idx="4">
                  <c:v>61000</c:v>
                </c:pt>
              </c:numCache>
            </c:numRef>
          </c:val>
          <c:extLst>
            <c:ext xmlns:c16="http://schemas.microsoft.com/office/drawing/2014/chart" uri="{C3380CC4-5D6E-409C-BE32-E72D297353CC}">
              <c16:uniqueId val="{00000001-2AD5-477D-A660-6C28A64CEE3D}"/>
            </c:ext>
          </c:extLst>
        </c:ser>
        <c:ser>
          <c:idx val="3"/>
          <c:order val="3"/>
          <c:tx>
            <c:strRef>
              <c:f>Sheet1!$G$10</c:f>
              <c:strCache>
                <c:ptCount val="1"/>
                <c:pt idx="0">
                  <c:v>New Y</c:v>
                </c:pt>
              </c:strCache>
            </c:strRef>
          </c:tx>
          <c:spPr>
            <a:solidFill>
              <a:schemeClr val="accent6">
                <a:lumMod val="20000"/>
                <a:lumOff val="80000"/>
              </a:schemeClr>
            </a:solidFill>
            <a:ln w="76200">
              <a:noFill/>
              <a:prstDash val="dash"/>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prst="hardEdge"/>
            </a:sp3d>
          </c:spPr>
          <c:invertIfNegative val="0"/>
          <c:cat>
            <c:numRef>
              <c:f>Sheet1!$H$6:$L$6</c:f>
              <c:numCache>
                <c:formatCode>General</c:formatCode>
                <c:ptCount val="5"/>
                <c:pt idx="0">
                  <c:v>2019</c:v>
                </c:pt>
                <c:pt idx="1">
                  <c:v>2020</c:v>
                </c:pt>
                <c:pt idx="2">
                  <c:v>2021</c:v>
                </c:pt>
                <c:pt idx="3">
                  <c:v>2022</c:v>
                </c:pt>
                <c:pt idx="4">
                  <c:v>2023</c:v>
                </c:pt>
              </c:numCache>
            </c:numRef>
          </c:cat>
          <c:val>
            <c:numRef>
              <c:f>Sheet1!$H$10:$L$10</c:f>
              <c:numCache>
                <c:formatCode>"$"#,##0</c:formatCode>
                <c:ptCount val="5"/>
                <c:pt idx="1">
                  <c:v>47000</c:v>
                </c:pt>
                <c:pt idx="2">
                  <c:v>39000</c:v>
                </c:pt>
                <c:pt idx="3">
                  <c:v>39000</c:v>
                </c:pt>
                <c:pt idx="4">
                  <c:v>39000</c:v>
                </c:pt>
              </c:numCache>
            </c:numRef>
          </c:val>
          <c:extLst>
            <c:ext xmlns:c16="http://schemas.microsoft.com/office/drawing/2014/chart" uri="{C3380CC4-5D6E-409C-BE32-E72D297353CC}">
              <c16:uniqueId val="{00000003-2AD5-477D-A660-6C28A64CEE3D}"/>
            </c:ext>
          </c:extLst>
        </c:ser>
        <c:dLbls>
          <c:showLegendKey val="0"/>
          <c:showVal val="0"/>
          <c:showCatName val="0"/>
          <c:showSerName val="0"/>
          <c:showPercent val="0"/>
          <c:showBubbleSize val="0"/>
        </c:dLbls>
        <c:gapWidth val="100"/>
        <c:overlap val="-7"/>
        <c:axId val="497579928"/>
        <c:axId val="497578288"/>
        <c:extLst>
          <c:ext xmlns:c15="http://schemas.microsoft.com/office/drawing/2012/chart" uri="{02D57815-91ED-43cb-92C2-25804820EDAC}">
            <c15:filteredBarSeries>
              <c15:ser>
                <c:idx val="2"/>
                <c:order val="2"/>
                <c:tx>
                  <c:strRef>
                    <c:extLst>
                      <c:ext uri="{02D57815-91ED-43cb-92C2-25804820EDAC}">
                        <c15:formulaRef>
                          <c15:sqref>Sheet1!$G$9</c15:sqref>
                        </c15:formulaRef>
                      </c:ext>
                    </c:extLst>
                    <c:strCache>
                      <c:ptCount val="1"/>
                      <c:pt idx="0">
                        <c:v>New X</c:v>
                      </c:pt>
                    </c:strCache>
                  </c:strRef>
                </c:tx>
                <c:spPr>
                  <a:solidFill>
                    <a:srgbClr val="A4B07C"/>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prst="hardEdge"/>
                  </a:sp3d>
                </c:spPr>
                <c:invertIfNegative val="0"/>
                <c:dPt>
                  <c:idx val="1"/>
                  <c:invertIfNegative val="0"/>
                  <c:bubble3D val="0"/>
                  <c:spPr>
                    <a:solidFill>
                      <a:srgbClr val="A4B07C"/>
                    </a:solidFill>
                    <a:ln w="76200">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prst="hardEdge"/>
                    </a:sp3d>
                  </c:spPr>
                  <c:extLst>
                    <c:ext xmlns:c16="http://schemas.microsoft.com/office/drawing/2014/chart" uri="{C3380CC4-5D6E-409C-BE32-E72D297353CC}">
                      <c16:uniqueId val="{00000005-2AD5-477D-A660-6C28A64CEE3D}"/>
                    </c:ext>
                  </c:extLst>
                </c:dPt>
                <c:cat>
                  <c:numRef>
                    <c:extLst>
                      <c:ext uri="{02D57815-91ED-43cb-92C2-25804820EDAC}">
                        <c15:formulaRef>
                          <c15:sqref>Sheet1!$H$6:$L$6</c15:sqref>
                        </c15:formulaRef>
                      </c:ext>
                    </c:extLst>
                    <c:numCache>
                      <c:formatCode>General</c:formatCode>
                      <c:ptCount val="5"/>
                      <c:pt idx="0">
                        <c:v>2019</c:v>
                      </c:pt>
                      <c:pt idx="1">
                        <c:v>2020</c:v>
                      </c:pt>
                      <c:pt idx="2">
                        <c:v>2021</c:v>
                      </c:pt>
                      <c:pt idx="3">
                        <c:v>2022</c:v>
                      </c:pt>
                      <c:pt idx="4">
                        <c:v>2023</c:v>
                      </c:pt>
                    </c:numCache>
                  </c:numRef>
                </c:cat>
                <c:val>
                  <c:numRef>
                    <c:extLst>
                      <c:ext uri="{02D57815-91ED-43cb-92C2-25804820EDAC}">
                        <c15:formulaRef>
                          <c15:sqref>Sheet1!$H$9:$L$9</c15:sqref>
                        </c15:formulaRef>
                      </c:ext>
                    </c:extLst>
                    <c:numCache>
                      <c:formatCode>"$"#,##0</c:formatCode>
                      <c:ptCount val="5"/>
                      <c:pt idx="0">
                        <c:v>79000</c:v>
                      </c:pt>
                      <c:pt idx="1">
                        <c:v>77000</c:v>
                      </c:pt>
                      <c:pt idx="2">
                        <c:v>75000</c:v>
                      </c:pt>
                      <c:pt idx="3">
                        <c:v>73000</c:v>
                      </c:pt>
                      <c:pt idx="4">
                        <c:v>71000</c:v>
                      </c:pt>
                    </c:numCache>
                  </c:numRef>
                </c:val>
                <c:extLst>
                  <c:ext xmlns:c16="http://schemas.microsoft.com/office/drawing/2014/chart" uri="{C3380CC4-5D6E-409C-BE32-E72D297353CC}">
                    <c16:uniqueId val="{00000002-2AD5-477D-A660-6C28A64CEE3D}"/>
                  </c:ext>
                </c:extLst>
              </c15:ser>
            </c15:filteredBarSeries>
          </c:ext>
        </c:extLst>
      </c:barChart>
      <c:catAx>
        <c:axId val="497579928"/>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2000" b="1" i="0" u="none" strike="noStrike" kern="1200" baseline="0">
                <a:solidFill>
                  <a:schemeClr val="lt1">
                    <a:lumMod val="85000"/>
                  </a:schemeClr>
                </a:solidFill>
                <a:latin typeface="+mn-lt"/>
                <a:ea typeface="+mn-ea"/>
                <a:cs typeface="+mn-cs"/>
              </a:defRPr>
            </a:pPr>
            <a:endParaRPr lang="en-US"/>
          </a:p>
        </c:txPr>
        <c:crossAx val="497578288"/>
        <c:crosses val="autoZero"/>
        <c:auto val="1"/>
        <c:lblAlgn val="ctr"/>
        <c:lblOffset val="100"/>
        <c:noMultiLvlLbl val="0"/>
      </c:catAx>
      <c:valAx>
        <c:axId val="497578288"/>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600" b="1" i="0" u="none" strike="noStrike" kern="1200" cap="all" baseline="0">
                    <a:solidFill>
                      <a:schemeClr val="lt1">
                        <a:lumMod val="85000"/>
                      </a:schemeClr>
                    </a:solidFill>
                    <a:latin typeface="+mn-lt"/>
                    <a:ea typeface="+mn-ea"/>
                    <a:cs typeface="+mn-cs"/>
                  </a:defRPr>
                </a:pPr>
                <a:r>
                  <a:rPr lang="en-US" sz="1600" baseline="0"/>
                  <a:t>Cost to Aquire</a:t>
                </a:r>
              </a:p>
            </c:rich>
          </c:tx>
          <c:overlay val="0"/>
          <c:spPr>
            <a:noFill/>
            <a:ln>
              <a:noFill/>
            </a:ln>
            <a:effectLst/>
          </c:spPr>
          <c:txPr>
            <a:bodyPr rot="-5400000" spcFirstLastPara="1" vertOverflow="ellipsis" vert="horz" wrap="square" anchor="ctr" anchorCtr="1"/>
            <a:lstStyle/>
            <a:p>
              <a:pPr>
                <a:defRPr sz="1600" b="1" i="0" u="none" strike="noStrike" kern="1200" cap="all" baseline="0">
                  <a:solidFill>
                    <a:schemeClr val="lt1">
                      <a:lumMod val="85000"/>
                    </a:schemeClr>
                  </a:solidFill>
                  <a:latin typeface="+mn-lt"/>
                  <a:ea typeface="+mn-ea"/>
                  <a:cs typeface="+mn-cs"/>
                </a:defRPr>
              </a:pPr>
              <a:endParaRPr lang="en-US"/>
            </a:p>
          </c:txPr>
        </c:title>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lt1">
                    <a:lumMod val="85000"/>
                  </a:schemeClr>
                </a:solidFill>
                <a:latin typeface="+mn-lt"/>
                <a:ea typeface="+mn-ea"/>
                <a:cs typeface="+mn-cs"/>
              </a:defRPr>
            </a:pPr>
            <a:endParaRPr lang="en-US"/>
          </a:p>
        </c:txPr>
        <c:crossAx val="497579928"/>
        <c:crosses val="autoZero"/>
        <c:crossBetween val="between"/>
      </c:valAx>
      <c:spPr>
        <a:noFill/>
        <a:ln>
          <a:noFill/>
        </a:ln>
        <a:effectLst/>
      </c:spPr>
    </c:plotArea>
    <c:legend>
      <c:legendPos val="b"/>
      <c:layout>
        <c:manualLayout>
          <c:xMode val="edge"/>
          <c:yMode val="edge"/>
          <c:x val="0.33899294619422576"/>
          <c:y val="0.92224607351641008"/>
          <c:w val="0.32201410761154858"/>
          <c:h val="5.7018403185106994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3200" dirty="0"/>
              <a:t>$65,000 SUV Price Point – With Everything</a:t>
            </a:r>
          </a:p>
        </c:rich>
      </c:tx>
      <c:overlay val="0"/>
      <c:spPr>
        <a:noFill/>
        <a:ln>
          <a:noFill/>
        </a:ln>
        <a:effectLst/>
      </c:spPr>
    </c:title>
    <c:autoTitleDeleted val="0"/>
    <c:plotArea>
      <c:layout/>
      <c:barChart>
        <c:barDir val="col"/>
        <c:grouping val="stacked"/>
        <c:varyColors val="0"/>
        <c:ser>
          <c:idx val="0"/>
          <c:order val="0"/>
          <c:tx>
            <c:strRef>
              <c:f>'Clustered Column'!$D$6</c:f>
              <c:strCache>
                <c:ptCount val="1"/>
                <c:pt idx="0">
                  <c:v>Purchase</c:v>
                </c:pt>
              </c:strCache>
            </c:strRef>
          </c:tx>
          <c:spPr>
            <a:solidFill>
              <a:schemeClr val="accent5">
                <a:lumMod val="50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prst="hardEdge"/>
            </a:sp3d>
          </c:spPr>
          <c:invertIfNegative val="0"/>
          <c:dPt>
            <c:idx val="2"/>
            <c:invertIfNegative val="0"/>
            <c:bubble3D val="0"/>
            <c:spPr>
              <a:solidFill>
                <a:schemeClr val="accent6">
                  <a:lumMod val="50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prst="hardEdge"/>
              </a:sp3d>
            </c:spPr>
            <c:extLst>
              <c:ext xmlns:c16="http://schemas.microsoft.com/office/drawing/2014/chart" uri="{C3380CC4-5D6E-409C-BE32-E72D297353CC}">
                <c16:uniqueId val="{00000001-475E-4078-AB30-CF0B3C403641}"/>
              </c:ext>
            </c:extLst>
          </c:dPt>
          <c:dPt>
            <c:idx val="6"/>
            <c:invertIfNegative val="0"/>
            <c:bubble3D val="0"/>
            <c:spPr>
              <a:solidFill>
                <a:schemeClr val="accent6">
                  <a:lumMod val="50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prst="hardEdge"/>
              </a:sp3d>
            </c:spPr>
            <c:extLst>
              <c:ext xmlns:c16="http://schemas.microsoft.com/office/drawing/2014/chart" uri="{C3380CC4-5D6E-409C-BE32-E72D297353CC}">
                <c16:uniqueId val="{00000002-475E-4078-AB30-CF0B3C403641}"/>
              </c:ext>
            </c:extLst>
          </c:dPt>
          <c:dPt>
            <c:idx val="7"/>
            <c:invertIfNegative val="0"/>
            <c:bubble3D val="0"/>
            <c:spPr>
              <a:solidFill>
                <a:schemeClr val="tx1"/>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prst="hardEdge"/>
              </a:sp3d>
            </c:spPr>
            <c:extLst>
              <c:ext xmlns:c16="http://schemas.microsoft.com/office/drawing/2014/chart" uri="{C3380CC4-5D6E-409C-BE32-E72D297353CC}">
                <c16:uniqueId val="{00000009-475E-4078-AB30-CF0B3C403641}"/>
              </c:ext>
            </c:extLst>
          </c:dPt>
          <c:dPt>
            <c:idx val="10"/>
            <c:invertIfNegative val="0"/>
            <c:bubble3D val="0"/>
            <c:spPr>
              <a:solidFill>
                <a:schemeClr val="accent6">
                  <a:lumMod val="50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prst="hardEdge"/>
              </a:sp3d>
            </c:spPr>
            <c:extLst>
              <c:ext xmlns:c16="http://schemas.microsoft.com/office/drawing/2014/chart" uri="{C3380CC4-5D6E-409C-BE32-E72D297353CC}">
                <c16:uniqueId val="{00000003-475E-4078-AB30-CF0B3C403641}"/>
              </c:ext>
            </c:extLst>
          </c:dPt>
          <c:dPt>
            <c:idx val="11"/>
            <c:invertIfNegative val="0"/>
            <c:bubble3D val="0"/>
            <c:spPr>
              <a:solidFill>
                <a:schemeClr val="tx1"/>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prst="hardEdge"/>
              </a:sp3d>
            </c:spPr>
            <c:extLst>
              <c:ext xmlns:c16="http://schemas.microsoft.com/office/drawing/2014/chart" uri="{C3380CC4-5D6E-409C-BE32-E72D297353CC}">
                <c16:uniqueId val="{00000006-475E-4078-AB30-CF0B3C403641}"/>
              </c:ext>
            </c:extLst>
          </c:dPt>
          <c:dPt>
            <c:idx val="14"/>
            <c:invertIfNegative val="0"/>
            <c:bubble3D val="0"/>
            <c:spPr>
              <a:solidFill>
                <a:schemeClr val="accent6">
                  <a:lumMod val="50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prst="hardEdge"/>
              </a:sp3d>
            </c:spPr>
            <c:extLst>
              <c:ext xmlns:c16="http://schemas.microsoft.com/office/drawing/2014/chart" uri="{C3380CC4-5D6E-409C-BE32-E72D297353CC}">
                <c16:uniqueId val="{00000004-475E-4078-AB30-CF0B3C403641}"/>
              </c:ext>
            </c:extLst>
          </c:dPt>
          <c:dPt>
            <c:idx val="15"/>
            <c:invertIfNegative val="0"/>
            <c:bubble3D val="0"/>
            <c:spPr>
              <a:solidFill>
                <a:schemeClr val="tx1"/>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prst="hardEdge"/>
              </a:sp3d>
            </c:spPr>
            <c:extLst>
              <c:ext xmlns:c16="http://schemas.microsoft.com/office/drawing/2014/chart" uri="{C3380CC4-5D6E-409C-BE32-E72D297353CC}">
                <c16:uniqueId val="{00000007-475E-4078-AB30-CF0B3C403641}"/>
              </c:ext>
            </c:extLst>
          </c:dPt>
          <c:dPt>
            <c:idx val="18"/>
            <c:invertIfNegative val="0"/>
            <c:bubble3D val="0"/>
            <c:spPr>
              <a:solidFill>
                <a:schemeClr val="accent6">
                  <a:lumMod val="50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prst="hardEdge"/>
              </a:sp3d>
            </c:spPr>
            <c:extLst>
              <c:ext xmlns:c16="http://schemas.microsoft.com/office/drawing/2014/chart" uri="{C3380CC4-5D6E-409C-BE32-E72D297353CC}">
                <c16:uniqueId val="{00000005-475E-4078-AB30-CF0B3C403641}"/>
              </c:ext>
            </c:extLst>
          </c:dPt>
          <c:dPt>
            <c:idx val="19"/>
            <c:invertIfNegative val="0"/>
            <c:bubble3D val="0"/>
            <c:spPr>
              <a:solidFill>
                <a:schemeClr val="tx1"/>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prst="hardEdge"/>
              </a:sp3d>
            </c:spPr>
            <c:extLst>
              <c:ext xmlns:c16="http://schemas.microsoft.com/office/drawing/2014/chart" uri="{C3380CC4-5D6E-409C-BE32-E72D297353CC}">
                <c16:uniqueId val="{00000008-475E-4078-AB30-CF0B3C403641}"/>
              </c:ext>
            </c:extLst>
          </c:dPt>
          <c:dLbls>
            <c:dLbl>
              <c:idx val="7"/>
              <c:numFmt formatCode="&quot;$&quot;#,##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9-475E-4078-AB30-CF0B3C403641}"/>
                </c:ext>
              </c:extLst>
            </c:dLbl>
            <c:dLbl>
              <c:idx val="11"/>
              <c:numFmt formatCode="&quot;$&quot;#,##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6-475E-4078-AB30-CF0B3C403641}"/>
                </c:ext>
              </c:extLst>
            </c:dLbl>
            <c:dLbl>
              <c:idx val="15"/>
              <c:numFmt formatCode="&quot;$&quot;#,##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7-475E-4078-AB30-CF0B3C403641}"/>
                </c:ext>
              </c:extLst>
            </c:dLbl>
            <c:dLbl>
              <c:idx val="19"/>
              <c:numFmt formatCode="&quot;$&quot;#,##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8-475E-4078-AB30-CF0B3C403641}"/>
                </c:ext>
              </c:extLst>
            </c:dLbl>
            <c:numFmt formatCode="&quot;$&quot;#,##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multiLvlStrRef>
              <c:f>'Clustered Column'!$B$7:$C$26</c:f>
              <c:multiLvlStrCache>
                <c:ptCount val="20"/>
                <c:lvl>
                  <c:pt idx="1">
                    <c:v>Tahoe</c:v>
                  </c:pt>
                  <c:pt idx="2">
                    <c:v>X</c:v>
                  </c:pt>
                  <c:pt idx="3">
                    <c:v>Y</c:v>
                  </c:pt>
                  <c:pt idx="5">
                    <c:v>Tahoe</c:v>
                  </c:pt>
                  <c:pt idx="6">
                    <c:v>X</c:v>
                  </c:pt>
                  <c:pt idx="7">
                    <c:v>Y</c:v>
                  </c:pt>
                  <c:pt idx="9">
                    <c:v>Tahoe</c:v>
                  </c:pt>
                  <c:pt idx="10">
                    <c:v>X</c:v>
                  </c:pt>
                  <c:pt idx="11">
                    <c:v>Y</c:v>
                  </c:pt>
                  <c:pt idx="13">
                    <c:v>Tahoe</c:v>
                  </c:pt>
                  <c:pt idx="14">
                    <c:v>X</c:v>
                  </c:pt>
                  <c:pt idx="15">
                    <c:v>Y</c:v>
                  </c:pt>
                  <c:pt idx="17">
                    <c:v>Tahoe</c:v>
                  </c:pt>
                  <c:pt idx="18">
                    <c:v>X</c:v>
                  </c:pt>
                  <c:pt idx="19">
                    <c:v>Y</c:v>
                  </c:pt>
                </c:lvl>
                <c:lvl>
                  <c:pt idx="0">
                    <c:v>2019</c:v>
                  </c:pt>
                  <c:pt idx="4">
                    <c:v>2020</c:v>
                  </c:pt>
                  <c:pt idx="8">
                    <c:v>2021</c:v>
                  </c:pt>
                  <c:pt idx="12">
                    <c:v>2022</c:v>
                  </c:pt>
                  <c:pt idx="16">
                    <c:v>2023</c:v>
                  </c:pt>
                </c:lvl>
              </c:multiLvlStrCache>
            </c:multiLvlStrRef>
          </c:cat>
          <c:val>
            <c:numRef>
              <c:f>'Clustered Column'!$D$7:$D$26</c:f>
              <c:numCache>
                <c:formatCode>"$"#,##0</c:formatCode>
                <c:ptCount val="20"/>
                <c:pt idx="1">
                  <c:v>45000</c:v>
                </c:pt>
                <c:pt idx="2">
                  <c:v>65000</c:v>
                </c:pt>
                <c:pt idx="5">
                  <c:v>48000</c:v>
                </c:pt>
                <c:pt idx="6">
                  <c:v>64000</c:v>
                </c:pt>
                <c:pt idx="7">
                  <c:v>47000</c:v>
                </c:pt>
                <c:pt idx="9">
                  <c:v>48000</c:v>
                </c:pt>
                <c:pt idx="10">
                  <c:v>63000</c:v>
                </c:pt>
                <c:pt idx="11">
                  <c:v>39000</c:v>
                </c:pt>
                <c:pt idx="13">
                  <c:v>48000</c:v>
                </c:pt>
                <c:pt idx="14">
                  <c:v>62000</c:v>
                </c:pt>
                <c:pt idx="15">
                  <c:v>39000</c:v>
                </c:pt>
                <c:pt idx="17">
                  <c:v>61000</c:v>
                </c:pt>
                <c:pt idx="18">
                  <c:v>61000</c:v>
                </c:pt>
                <c:pt idx="19">
                  <c:v>39000</c:v>
                </c:pt>
              </c:numCache>
            </c:numRef>
          </c:val>
          <c:extLst>
            <c:ext xmlns:c16="http://schemas.microsoft.com/office/drawing/2014/chart" uri="{C3380CC4-5D6E-409C-BE32-E72D297353CC}">
              <c16:uniqueId val="{00000000-48A4-434F-BCA1-CA21FE8BFB65}"/>
            </c:ext>
          </c:extLst>
        </c:ser>
        <c:ser>
          <c:idx val="1"/>
          <c:order val="1"/>
          <c:tx>
            <c:strRef>
              <c:f>'Clustered Column'!$E$6</c:f>
              <c:strCache>
                <c:ptCount val="1"/>
                <c:pt idx="0">
                  <c:v>Mods</c:v>
                </c:pt>
              </c:strCache>
            </c:strRef>
          </c:tx>
          <c:spPr>
            <a:solidFill>
              <a:srgbClr val="0070C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prst="hardEdge"/>
            </a:sp3d>
          </c:spPr>
          <c:invertIfNegative val="0"/>
          <c:dLbls>
            <c:spPr>
              <a:gradFill flip="none" rotWithShape="1">
                <a:gsLst>
                  <a:gs pos="0">
                    <a:srgbClr val="002060"/>
                  </a:gs>
                  <a:gs pos="53000">
                    <a:srgbClr val="002060"/>
                  </a:gs>
                  <a:gs pos="58000">
                    <a:srgbClr val="FF0000"/>
                  </a:gs>
                  <a:gs pos="100000">
                    <a:srgbClr val="FF0000"/>
                  </a:gs>
                </a:gsLst>
                <a:lin ang="0" scaled="1"/>
                <a:tileRect/>
              </a:grad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multiLvlStrRef>
              <c:f>'Clustered Column'!$B$7:$C$26</c:f>
              <c:multiLvlStrCache>
                <c:ptCount val="20"/>
                <c:lvl>
                  <c:pt idx="1">
                    <c:v>Tahoe</c:v>
                  </c:pt>
                  <c:pt idx="2">
                    <c:v>X</c:v>
                  </c:pt>
                  <c:pt idx="3">
                    <c:v>Y</c:v>
                  </c:pt>
                  <c:pt idx="5">
                    <c:v>Tahoe</c:v>
                  </c:pt>
                  <c:pt idx="6">
                    <c:v>X</c:v>
                  </c:pt>
                  <c:pt idx="7">
                    <c:v>Y</c:v>
                  </c:pt>
                  <c:pt idx="9">
                    <c:v>Tahoe</c:v>
                  </c:pt>
                  <c:pt idx="10">
                    <c:v>X</c:v>
                  </c:pt>
                  <c:pt idx="11">
                    <c:v>Y</c:v>
                  </c:pt>
                  <c:pt idx="13">
                    <c:v>Tahoe</c:v>
                  </c:pt>
                  <c:pt idx="14">
                    <c:v>X</c:v>
                  </c:pt>
                  <c:pt idx="15">
                    <c:v>Y</c:v>
                  </c:pt>
                  <c:pt idx="17">
                    <c:v>Tahoe</c:v>
                  </c:pt>
                  <c:pt idx="18">
                    <c:v>X</c:v>
                  </c:pt>
                  <c:pt idx="19">
                    <c:v>Y</c:v>
                  </c:pt>
                </c:lvl>
                <c:lvl>
                  <c:pt idx="0">
                    <c:v>2019</c:v>
                  </c:pt>
                  <c:pt idx="4">
                    <c:v>2020</c:v>
                  </c:pt>
                  <c:pt idx="8">
                    <c:v>2021</c:v>
                  </c:pt>
                  <c:pt idx="12">
                    <c:v>2022</c:v>
                  </c:pt>
                  <c:pt idx="16">
                    <c:v>2023</c:v>
                  </c:pt>
                </c:lvl>
              </c:multiLvlStrCache>
            </c:multiLvlStrRef>
          </c:cat>
          <c:val>
            <c:numRef>
              <c:f>'Clustered Column'!$E$7:$E$26</c:f>
              <c:numCache>
                <c:formatCode>"$"#,##0</c:formatCode>
                <c:ptCount val="20"/>
                <c:pt idx="1">
                  <c:v>4000</c:v>
                </c:pt>
                <c:pt idx="2">
                  <c:v>4000</c:v>
                </c:pt>
                <c:pt idx="5">
                  <c:v>4000</c:v>
                </c:pt>
                <c:pt idx="6">
                  <c:v>4000</c:v>
                </c:pt>
                <c:pt idx="7">
                  <c:v>4000</c:v>
                </c:pt>
                <c:pt idx="9">
                  <c:v>4000</c:v>
                </c:pt>
                <c:pt idx="10">
                  <c:v>4000</c:v>
                </c:pt>
                <c:pt idx="11">
                  <c:v>4000</c:v>
                </c:pt>
                <c:pt idx="13">
                  <c:v>4000</c:v>
                </c:pt>
                <c:pt idx="14">
                  <c:v>4000</c:v>
                </c:pt>
                <c:pt idx="15">
                  <c:v>4000</c:v>
                </c:pt>
                <c:pt idx="17">
                  <c:v>4000</c:v>
                </c:pt>
                <c:pt idx="18">
                  <c:v>4000</c:v>
                </c:pt>
                <c:pt idx="19">
                  <c:v>4000</c:v>
                </c:pt>
              </c:numCache>
            </c:numRef>
          </c:val>
          <c:extLst>
            <c:ext xmlns:c16="http://schemas.microsoft.com/office/drawing/2014/chart" uri="{C3380CC4-5D6E-409C-BE32-E72D297353CC}">
              <c16:uniqueId val="{00000001-48A4-434F-BCA1-CA21FE8BFB65}"/>
            </c:ext>
          </c:extLst>
        </c:ser>
        <c:ser>
          <c:idx val="2"/>
          <c:order val="2"/>
          <c:tx>
            <c:strRef>
              <c:f>'Clustered Column'!$F$6</c:f>
              <c:strCache>
                <c:ptCount val="1"/>
                <c:pt idx="0">
                  <c:v>Fuel</c:v>
                </c:pt>
              </c:strCache>
            </c:strRef>
          </c:tx>
          <c:spPr>
            <a:solidFill>
              <a:schemeClr val="bg2"/>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prst="hardEdge"/>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multiLvlStrRef>
              <c:f>'Clustered Column'!$B$7:$C$26</c:f>
              <c:multiLvlStrCache>
                <c:ptCount val="20"/>
                <c:lvl>
                  <c:pt idx="1">
                    <c:v>Tahoe</c:v>
                  </c:pt>
                  <c:pt idx="2">
                    <c:v>X</c:v>
                  </c:pt>
                  <c:pt idx="3">
                    <c:v>Y</c:v>
                  </c:pt>
                  <c:pt idx="5">
                    <c:v>Tahoe</c:v>
                  </c:pt>
                  <c:pt idx="6">
                    <c:v>X</c:v>
                  </c:pt>
                  <c:pt idx="7">
                    <c:v>Y</c:v>
                  </c:pt>
                  <c:pt idx="9">
                    <c:v>Tahoe</c:v>
                  </c:pt>
                  <c:pt idx="10">
                    <c:v>X</c:v>
                  </c:pt>
                  <c:pt idx="11">
                    <c:v>Y</c:v>
                  </c:pt>
                  <c:pt idx="13">
                    <c:v>Tahoe</c:v>
                  </c:pt>
                  <c:pt idx="14">
                    <c:v>X</c:v>
                  </c:pt>
                  <c:pt idx="15">
                    <c:v>Y</c:v>
                  </c:pt>
                  <c:pt idx="17">
                    <c:v>Tahoe</c:v>
                  </c:pt>
                  <c:pt idx="18">
                    <c:v>X</c:v>
                  </c:pt>
                  <c:pt idx="19">
                    <c:v>Y</c:v>
                  </c:pt>
                </c:lvl>
                <c:lvl>
                  <c:pt idx="0">
                    <c:v>2019</c:v>
                  </c:pt>
                  <c:pt idx="4">
                    <c:v>2020</c:v>
                  </c:pt>
                  <c:pt idx="8">
                    <c:v>2021</c:v>
                  </c:pt>
                  <c:pt idx="12">
                    <c:v>2022</c:v>
                  </c:pt>
                  <c:pt idx="16">
                    <c:v>2023</c:v>
                  </c:pt>
                </c:lvl>
              </c:multiLvlStrCache>
            </c:multiLvlStrRef>
          </c:cat>
          <c:val>
            <c:numRef>
              <c:f>'Clustered Column'!$F$7:$F$26</c:f>
              <c:numCache>
                <c:formatCode>"$"#,##0</c:formatCode>
                <c:ptCount val="20"/>
                <c:pt idx="1">
                  <c:v>12000</c:v>
                </c:pt>
                <c:pt idx="2">
                  <c:v>1845</c:v>
                </c:pt>
                <c:pt idx="5">
                  <c:v>12000</c:v>
                </c:pt>
                <c:pt idx="6">
                  <c:v>1845</c:v>
                </c:pt>
                <c:pt idx="7">
                  <c:v>1700</c:v>
                </c:pt>
                <c:pt idx="9">
                  <c:v>12000</c:v>
                </c:pt>
                <c:pt idx="10">
                  <c:v>1845</c:v>
                </c:pt>
                <c:pt idx="11">
                  <c:v>1700</c:v>
                </c:pt>
                <c:pt idx="13">
                  <c:v>12000</c:v>
                </c:pt>
                <c:pt idx="14">
                  <c:v>1845</c:v>
                </c:pt>
                <c:pt idx="15">
                  <c:v>1700</c:v>
                </c:pt>
                <c:pt idx="17">
                  <c:v>12000</c:v>
                </c:pt>
                <c:pt idx="18">
                  <c:v>1845</c:v>
                </c:pt>
                <c:pt idx="19">
                  <c:v>1700</c:v>
                </c:pt>
              </c:numCache>
            </c:numRef>
          </c:val>
          <c:extLst>
            <c:ext xmlns:c16="http://schemas.microsoft.com/office/drawing/2014/chart" uri="{C3380CC4-5D6E-409C-BE32-E72D297353CC}">
              <c16:uniqueId val="{00000002-48A4-434F-BCA1-CA21FE8BFB65}"/>
            </c:ext>
          </c:extLst>
        </c:ser>
        <c:ser>
          <c:idx val="3"/>
          <c:order val="3"/>
          <c:tx>
            <c:strRef>
              <c:f>'Clustered Column'!$G$6</c:f>
              <c:strCache>
                <c:ptCount val="1"/>
                <c:pt idx="0">
                  <c:v>Oil Changes</c:v>
                </c:pt>
              </c:strCache>
            </c:strRef>
          </c:tx>
          <c:spPr>
            <a:solidFill>
              <a:srgbClr val="FFFF0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prst="hardEdge"/>
            </a:sp3d>
          </c:spPr>
          <c:invertIfNegative val="0"/>
          <c:cat>
            <c:multiLvlStrRef>
              <c:f>'Clustered Column'!$B$7:$C$26</c:f>
              <c:multiLvlStrCache>
                <c:ptCount val="20"/>
                <c:lvl>
                  <c:pt idx="1">
                    <c:v>Tahoe</c:v>
                  </c:pt>
                  <c:pt idx="2">
                    <c:v>X</c:v>
                  </c:pt>
                  <c:pt idx="3">
                    <c:v>Y</c:v>
                  </c:pt>
                  <c:pt idx="5">
                    <c:v>Tahoe</c:v>
                  </c:pt>
                  <c:pt idx="6">
                    <c:v>X</c:v>
                  </c:pt>
                  <c:pt idx="7">
                    <c:v>Y</c:v>
                  </c:pt>
                  <c:pt idx="9">
                    <c:v>Tahoe</c:v>
                  </c:pt>
                  <c:pt idx="10">
                    <c:v>X</c:v>
                  </c:pt>
                  <c:pt idx="11">
                    <c:v>Y</c:v>
                  </c:pt>
                  <c:pt idx="13">
                    <c:v>Tahoe</c:v>
                  </c:pt>
                  <c:pt idx="14">
                    <c:v>X</c:v>
                  </c:pt>
                  <c:pt idx="15">
                    <c:v>Y</c:v>
                  </c:pt>
                  <c:pt idx="17">
                    <c:v>Tahoe</c:v>
                  </c:pt>
                  <c:pt idx="18">
                    <c:v>X</c:v>
                  </c:pt>
                  <c:pt idx="19">
                    <c:v>Y</c:v>
                  </c:pt>
                </c:lvl>
                <c:lvl>
                  <c:pt idx="0">
                    <c:v>2019</c:v>
                  </c:pt>
                  <c:pt idx="4">
                    <c:v>2020</c:v>
                  </c:pt>
                  <c:pt idx="8">
                    <c:v>2021</c:v>
                  </c:pt>
                  <c:pt idx="12">
                    <c:v>2022</c:v>
                  </c:pt>
                  <c:pt idx="16">
                    <c:v>2023</c:v>
                  </c:pt>
                </c:lvl>
              </c:multiLvlStrCache>
            </c:multiLvlStrRef>
          </c:cat>
          <c:val>
            <c:numRef>
              <c:f>'Clustered Column'!$G$7:$G$26</c:f>
              <c:numCache>
                <c:formatCode>"$"#,##0</c:formatCode>
                <c:ptCount val="20"/>
                <c:pt idx="1">
                  <c:v>640</c:v>
                </c:pt>
                <c:pt idx="5">
                  <c:v>640</c:v>
                </c:pt>
                <c:pt idx="9">
                  <c:v>640</c:v>
                </c:pt>
                <c:pt idx="13">
                  <c:v>640</c:v>
                </c:pt>
                <c:pt idx="17">
                  <c:v>640</c:v>
                </c:pt>
              </c:numCache>
            </c:numRef>
          </c:val>
          <c:extLst>
            <c:ext xmlns:c16="http://schemas.microsoft.com/office/drawing/2014/chart" uri="{C3380CC4-5D6E-409C-BE32-E72D297353CC}">
              <c16:uniqueId val="{00000003-48A4-434F-BCA1-CA21FE8BFB65}"/>
            </c:ext>
          </c:extLst>
        </c:ser>
        <c:ser>
          <c:idx val="4"/>
          <c:order val="4"/>
          <c:tx>
            <c:strRef>
              <c:f>'Clustered Column'!$H$6</c:f>
              <c:strCache>
                <c:ptCount val="1"/>
                <c:pt idx="0">
                  <c:v>Total</c:v>
                </c:pt>
              </c:strCache>
            </c:strRef>
          </c:tx>
          <c:spPr>
            <a:no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lumMod val="85000"/>
                      </a:schemeClr>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multiLvlStrRef>
              <c:f>'Clustered Column'!$B$7:$C$26</c:f>
              <c:multiLvlStrCache>
                <c:ptCount val="20"/>
                <c:lvl>
                  <c:pt idx="1">
                    <c:v>Tahoe</c:v>
                  </c:pt>
                  <c:pt idx="2">
                    <c:v>X</c:v>
                  </c:pt>
                  <c:pt idx="3">
                    <c:v>Y</c:v>
                  </c:pt>
                  <c:pt idx="5">
                    <c:v>Tahoe</c:v>
                  </c:pt>
                  <c:pt idx="6">
                    <c:v>X</c:v>
                  </c:pt>
                  <c:pt idx="7">
                    <c:v>Y</c:v>
                  </c:pt>
                  <c:pt idx="9">
                    <c:v>Tahoe</c:v>
                  </c:pt>
                  <c:pt idx="10">
                    <c:v>X</c:v>
                  </c:pt>
                  <c:pt idx="11">
                    <c:v>Y</c:v>
                  </c:pt>
                  <c:pt idx="13">
                    <c:v>Tahoe</c:v>
                  </c:pt>
                  <c:pt idx="14">
                    <c:v>X</c:v>
                  </c:pt>
                  <c:pt idx="15">
                    <c:v>Y</c:v>
                  </c:pt>
                  <c:pt idx="17">
                    <c:v>Tahoe</c:v>
                  </c:pt>
                  <c:pt idx="18">
                    <c:v>X</c:v>
                  </c:pt>
                  <c:pt idx="19">
                    <c:v>Y</c:v>
                  </c:pt>
                </c:lvl>
                <c:lvl>
                  <c:pt idx="0">
                    <c:v>2019</c:v>
                  </c:pt>
                  <c:pt idx="4">
                    <c:v>2020</c:v>
                  </c:pt>
                  <c:pt idx="8">
                    <c:v>2021</c:v>
                  </c:pt>
                  <c:pt idx="12">
                    <c:v>2022</c:v>
                  </c:pt>
                  <c:pt idx="16">
                    <c:v>2023</c:v>
                  </c:pt>
                </c:lvl>
              </c:multiLvlStrCache>
            </c:multiLvlStrRef>
          </c:cat>
          <c:val>
            <c:numRef>
              <c:f>'Clustered Column'!$H$7:$H$26</c:f>
              <c:numCache>
                <c:formatCode>"$"#,##0</c:formatCode>
                <c:ptCount val="20"/>
                <c:pt idx="1">
                  <c:v>61640</c:v>
                </c:pt>
                <c:pt idx="2">
                  <c:v>70845</c:v>
                </c:pt>
                <c:pt idx="5">
                  <c:v>64640</c:v>
                </c:pt>
                <c:pt idx="6">
                  <c:v>69845</c:v>
                </c:pt>
                <c:pt idx="7">
                  <c:v>52700</c:v>
                </c:pt>
                <c:pt idx="9">
                  <c:v>64640</c:v>
                </c:pt>
                <c:pt idx="10">
                  <c:v>68845</c:v>
                </c:pt>
                <c:pt idx="11">
                  <c:v>44700</c:v>
                </c:pt>
                <c:pt idx="13">
                  <c:v>64640</c:v>
                </c:pt>
                <c:pt idx="14">
                  <c:v>67845</c:v>
                </c:pt>
                <c:pt idx="15">
                  <c:v>44700</c:v>
                </c:pt>
                <c:pt idx="17">
                  <c:v>77640</c:v>
                </c:pt>
                <c:pt idx="18">
                  <c:v>66845</c:v>
                </c:pt>
                <c:pt idx="19">
                  <c:v>44700</c:v>
                </c:pt>
              </c:numCache>
            </c:numRef>
          </c:val>
          <c:extLst>
            <c:ext xmlns:c16="http://schemas.microsoft.com/office/drawing/2014/chart" uri="{C3380CC4-5D6E-409C-BE32-E72D297353CC}">
              <c16:uniqueId val="{00000004-48A4-434F-BCA1-CA21FE8BFB65}"/>
            </c:ext>
          </c:extLst>
        </c:ser>
        <c:dLbls>
          <c:showLegendKey val="0"/>
          <c:showVal val="0"/>
          <c:showCatName val="0"/>
          <c:showSerName val="0"/>
          <c:showPercent val="0"/>
          <c:showBubbleSize val="0"/>
        </c:dLbls>
        <c:gapWidth val="0"/>
        <c:overlap val="100"/>
        <c:axId val="471682264"/>
        <c:axId val="471684232"/>
      </c:barChart>
      <c:catAx>
        <c:axId val="47168226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800" b="1" i="0" u="none" strike="noStrike" kern="1200" baseline="0">
                <a:solidFill>
                  <a:schemeClr val="lt1">
                    <a:lumMod val="85000"/>
                  </a:schemeClr>
                </a:solidFill>
                <a:latin typeface="+mn-lt"/>
                <a:ea typeface="+mn-ea"/>
                <a:cs typeface="+mn-cs"/>
              </a:defRPr>
            </a:pPr>
            <a:endParaRPr lang="en-US"/>
          </a:p>
        </c:txPr>
        <c:crossAx val="471684232"/>
        <c:crosses val="autoZero"/>
        <c:auto val="1"/>
        <c:lblAlgn val="ctr"/>
        <c:lblOffset val="100"/>
        <c:noMultiLvlLbl val="0"/>
      </c:catAx>
      <c:valAx>
        <c:axId val="471684232"/>
        <c:scaling>
          <c:orientation val="minMax"/>
          <c:max val="80000"/>
        </c:scaling>
        <c:delete val="1"/>
        <c:axPos val="l"/>
        <c:numFmt formatCode="&quot;$&quot;#,##0" sourceLinked="1"/>
        <c:majorTickMark val="out"/>
        <c:minorTickMark val="none"/>
        <c:tickLblPos val="nextTo"/>
        <c:crossAx val="471682264"/>
        <c:crosses val="autoZero"/>
        <c:crossBetween val="between"/>
      </c:valAx>
      <c:spPr>
        <a:noFill/>
        <a:ln w="25400">
          <a:noFill/>
        </a:ln>
        <a:effectLst/>
      </c:spPr>
    </c:plotArea>
    <c:legend>
      <c:legendPos val="b"/>
      <c:legendEntry>
        <c:idx val="4"/>
        <c:delete val="1"/>
      </c:legendEntry>
      <c:overlay val="0"/>
      <c:spPr>
        <a:noFill/>
        <a:ln>
          <a:noFill/>
        </a:ln>
        <a:effectLst/>
      </c:spPr>
      <c:txPr>
        <a:bodyPr rot="0" spcFirstLastPara="1" vertOverflow="ellipsis" vert="horz" wrap="square" anchor="ctr" anchorCtr="1"/>
        <a:lstStyle/>
        <a:p>
          <a:pPr>
            <a:defRPr sz="18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drawings/drawing1.xml><?xml version="1.0" encoding="utf-8"?>
<c:userShapes xmlns:c="http://schemas.openxmlformats.org/drawingml/2006/chart">
  <cdr:relSizeAnchor xmlns:cdr="http://schemas.openxmlformats.org/drawingml/2006/chartDrawing">
    <cdr:from>
      <cdr:x>0.03538</cdr:x>
      <cdr:y>0.21116</cdr:y>
    </cdr:from>
    <cdr:to>
      <cdr:x>1</cdr:x>
      <cdr:y>0.21116</cdr:y>
    </cdr:to>
    <cdr:cxnSp macro="">
      <cdr:nvCxnSpPr>
        <cdr:cNvPr id="4" name="Straight Connector 3">
          <a:extLst xmlns:a="http://schemas.openxmlformats.org/drawingml/2006/main">
            <a:ext uri="{FF2B5EF4-FFF2-40B4-BE49-F238E27FC236}">
              <a16:creationId xmlns:a16="http://schemas.microsoft.com/office/drawing/2014/main" id="{1BA15778-97F0-4B2D-A0C0-EEF31F3D058E}"/>
            </a:ext>
          </a:extLst>
        </cdr:cNvPr>
        <cdr:cNvCxnSpPr/>
      </cdr:nvCxnSpPr>
      <cdr:spPr>
        <a:xfrm xmlns:a="http://schemas.openxmlformats.org/drawingml/2006/main">
          <a:off x="431353" y="1034646"/>
          <a:ext cx="11760647" cy="0"/>
        </a:xfrm>
        <a:prstGeom xmlns:a="http://schemas.openxmlformats.org/drawingml/2006/main" prst="line">
          <a:avLst/>
        </a:prstGeom>
        <a:ln xmlns:a="http://schemas.openxmlformats.org/drawingml/2006/main" w="38100">
          <a:solidFill>
            <a:schemeClr val="tx1"/>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cdr:x>
      <cdr:y>0.23671</cdr:y>
    </cdr:from>
    <cdr:to>
      <cdr:x>1</cdr:x>
      <cdr:y>0.23671</cdr:y>
    </cdr:to>
    <cdr:cxnSp macro="">
      <cdr:nvCxnSpPr>
        <cdr:cNvPr id="2" name="Straight Connector 1">
          <a:extLst xmlns:a="http://schemas.openxmlformats.org/drawingml/2006/main">
            <a:ext uri="{FF2B5EF4-FFF2-40B4-BE49-F238E27FC236}">
              <a16:creationId xmlns:a16="http://schemas.microsoft.com/office/drawing/2014/main" id="{3A63FF20-9E00-4F71-AF11-BA5F920E77FC}"/>
            </a:ext>
          </a:extLst>
        </cdr:cNvPr>
        <cdr:cNvCxnSpPr/>
      </cdr:nvCxnSpPr>
      <cdr:spPr>
        <a:xfrm xmlns:a="http://schemas.openxmlformats.org/drawingml/2006/main">
          <a:off x="0" y="1623349"/>
          <a:ext cx="12191989" cy="0"/>
        </a:xfrm>
        <a:prstGeom xmlns:a="http://schemas.openxmlformats.org/drawingml/2006/main" prst="line">
          <a:avLst/>
        </a:prstGeom>
        <a:ln xmlns:a="http://schemas.openxmlformats.org/drawingml/2006/main" w="38100">
          <a:solidFill>
            <a:schemeClr val="tx1"/>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F2BA99-8B98-457B-B6A8-37D8FD103800}" type="datetimeFigureOut">
              <a:rPr lang="en-US" smtClean="0"/>
              <a:t>5/27/2019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580A9A-9237-45E7-8620-7EAD830774F5}" type="slidenum">
              <a:rPr lang="en-US" smtClean="0"/>
              <a:t>‹#›</a:t>
            </a:fld>
            <a:endParaRPr lang="en-US"/>
          </a:p>
        </p:txBody>
      </p:sp>
    </p:spTree>
    <p:extLst>
      <p:ext uri="{BB962C8B-B14F-4D97-AF65-F5344CB8AC3E}">
        <p14:creationId xmlns:p14="http://schemas.microsoft.com/office/powerpoint/2010/main" val="3021540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reddit.com/r/Jeep/comments/5nd8y7/the_city_of_newark_de_is_still_using_this_xj_as_a/"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jalopnik.com/fremont-police-replaced-an-old-dodge-charger-with-a-tes-1832059459"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wiredfocus.com/us-electric-car-range-will-average-275-miles-by-2022-400-miles-by-2028-new-research-part-1/"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pluglesspower.com/learn/bmw-i3-charging-ultimate-guid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hargepoint.com/"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nuvve.com/" TargetMode="External"/><Relationship Id="rId4" Type="http://schemas.openxmlformats.org/officeDocument/2006/relationships/hyperlink" Target="https://afdc.energy.gov/fuels/electricity_charging_workplace.html" TargetMode="Externa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www.energizedelaware.org/sustainable-energy" TargetMode="External"/><Relationship Id="rId3" Type="http://schemas.openxmlformats.org/officeDocument/2006/relationships/hyperlink" Target="https://www.reddit.com/r/Jeep/comments/5nd8y7/the_city_of_newark_de_is_still_using_this_xj_as_a/" TargetMode="External"/><Relationship Id="rId7" Type="http://schemas.openxmlformats.org/officeDocument/2006/relationships/hyperlink" Target="http://driveelectricnoco.org/"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newarkde.gov/1067/Newark-Community-Sustainability-Plan" TargetMode="External"/><Relationship Id="rId5" Type="http://schemas.openxmlformats.org/officeDocument/2006/relationships/hyperlink" Target="https://dnrec.alpha.delaware.gov/" TargetMode="External"/><Relationship Id="rId4" Type="http://schemas.openxmlformats.org/officeDocument/2006/relationships/hyperlink" Target="https://www.dmv.org/de-delaware/green-driver-state-incentives.php"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reddit.com/r/Jeep/comments/5nd8y7/the_city_of_newark_de_is_still_using_this_xj_as_a/"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kbb.com/new-cars/5-year-cost-to-own-awards/best-cto-electric-vehicle/"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sourcewell-mn.gov/"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youtu.be/yrZJLXmqkeA"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denvergov.org/passgas"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smartchargeamerica.com/electric-car-chargers/commercial/chargepoint-ct4021-gw1-gateway-unit/"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nuvve.com/"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fleetcarma.com/latest-vehicle-grid-v2g-charging/"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reightwaves.com/news/trucking/tesla-buys-trucking-capacity-maybe"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smartmash.net/2018/02/19/tesla-model-x-taking-police-cars-to-a-new-level/"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media.chevrolet.com/media/us/en/chevrolet/vehicles/caprice-ppv/2017.tab1.html"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gmfleet.com/specialty-vehicles/police/chevy-tahoe-ppv.html"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tesla.com/"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roadandtrack.com/new-cars/future-cars/a25048601/2021-tesla-model-y-everything-we-know/"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tesla.com/"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roadandtrack.com/new-cars/future-cars/a25048601/2021-tesla-model-y-everything-we-know/"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shop.tesla.com/us/en/product/vehicle-accessories/silver-wall-connector.html?tesref=true"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delcode.delaware.gov/title7/c060/sc02a/index.shtml"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greencarreports.com/news/1115028_2018-nissan-leaf-electric-car-gets-151-mile-epa-range-rating"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ord.com/cars"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www.motortrend.com/cars/ford/transit/2019/" TargetMode="External"/><Relationship Id="rId5" Type="http://schemas.openxmlformats.org/officeDocument/2006/relationships/hyperlink" Target="https://www.edmunds.com/ford/crown-victoria/" TargetMode="External"/><Relationship Id="rId4" Type="http://schemas.openxmlformats.org/officeDocument/2006/relationships/hyperlink" Target="https://www.fueleconomy.gov/feg/contentIncludes/co2_inc.htm"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products.rivian.com/"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www.atlismotorvehicles.com/"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cleantechnica.com/2017/11/21/byd-delivers-1st-electric-automated-side-loader-garbage-truck-city-palo-alto-greenwaste/" TargetMode="External"/><Relationship Id="rId2" Type="http://schemas.openxmlformats.org/officeDocument/2006/relationships/slide" Target="../slides/slide35.xml"/><Relationship Id="rId1" Type="http://schemas.openxmlformats.org/officeDocument/2006/relationships/notesMaster" Target="../notesMasters/notesMaster1.xml"/><Relationship Id="rId5" Type="http://schemas.openxmlformats.org/officeDocument/2006/relationships/hyperlink" Target="https://www.vw.com/electric-concepts/section/id-buzz/" TargetMode="External"/><Relationship Id="rId4" Type="http://schemas.openxmlformats.org/officeDocument/2006/relationships/hyperlink" Target="https://www.trucks.com/2017/10/09/spy-shots-postal-service-workhorse-electric-mail-truck/"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fleetcarma.com/"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ww.nescaum.org/documents/zev-mou-9-governors-signed-20180503.pdf/"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www.nescaum.org/topics/zero-emission-vehicles/multi-state-zev-action-plan" TargetMode="Externa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cleanfuelpartnership.weebly.com/events.html"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medium.com/@hedearnell/shades-of-climate-change-denial-307bbb860e56"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usclimatealliance.org/"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news.delaware.gov/2017/06/05/delaware-joins-u-s-climate-alliance-to-uphold-goals-of-paris-agreement/"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2es.org/content/regulating-transportation-sector-carbon-emissions/"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eia.gov/"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rggi.org/"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insideclimatenews.org/news/20122018/climate-change-solutions-transportation-cap-and-trade-northeast-states-washington-california-model-rggi" TargetMode="External"/><Relationship Id="rId4" Type="http://schemas.openxmlformats.org/officeDocument/2006/relationships/hyperlink" Target="https://www.epa.gov/de/environmental-information-delaware"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newarkde.gov/DocumentCenter/View/11366/2019-2023-CIP-AS-APPROVED-Web-Versio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oralgables.com/electricvehicle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Welcome to the </a:t>
            </a:r>
            <a:r>
              <a:rPr lang="en-US" b="1" dirty="0"/>
              <a:t>future</a:t>
            </a:r>
            <a:r>
              <a:rPr lang="en-US" dirty="0"/>
              <a:t>!  We’ve been talking about it for years, and now it’s finally here!  Isn’t this </a:t>
            </a:r>
            <a:r>
              <a:rPr lang="en-US" b="1" dirty="0"/>
              <a:t>exciting</a:t>
            </a:r>
            <a:r>
              <a:rPr lang="en-US" dirty="0"/>
              <a:t>?!</a:t>
            </a:r>
          </a:p>
          <a:p>
            <a:pPr lvl="0"/>
            <a:endParaRPr lang="en-US" dirty="0"/>
          </a:p>
          <a:p>
            <a:pPr lvl="0"/>
            <a:r>
              <a:rPr lang="en-US" dirty="0"/>
              <a:t>But wait?  If this is the future, why are we still driving these </a:t>
            </a:r>
            <a:r>
              <a:rPr lang="en-US" b="1" dirty="0"/>
              <a:t>old gas guzzlers</a:t>
            </a:r>
            <a:r>
              <a:rPr lang="en-US" dirty="0"/>
              <a:t>?  What about all those things we keep hearing about </a:t>
            </a:r>
            <a:r>
              <a:rPr lang="en-US" b="1" dirty="0"/>
              <a:t>Climate Change</a:t>
            </a:r>
            <a:r>
              <a:rPr lang="en-US" dirty="0"/>
              <a:t>?  Where are all the flying cars we were promised?</a:t>
            </a:r>
          </a:p>
          <a:p>
            <a:pPr lvl="0"/>
            <a:endParaRPr lang="en-US" dirty="0"/>
          </a:p>
          <a:p>
            <a:pPr lvl="0"/>
            <a:endParaRPr lang="en-US" dirty="0"/>
          </a:p>
          <a:p>
            <a:pPr lvl="0"/>
            <a:r>
              <a:rPr lang="en-US" dirty="0"/>
              <a:t>-----------------</a:t>
            </a:r>
          </a:p>
          <a:p>
            <a:r>
              <a:rPr lang="en-US" dirty="0">
                <a:hlinkClick r:id="rId3"/>
              </a:rPr>
              <a:t>https://www.reddit.com/r/Jeep/comments/5nd8y7/the_city_of_newark_de_is_still_using_this_xj_as_a/</a:t>
            </a:r>
            <a:endParaRPr lang="en-US" dirty="0"/>
          </a:p>
          <a:p>
            <a:r>
              <a:rPr lang="en-US" dirty="0">
                <a:hlinkClick r:id="rId4"/>
              </a:rPr>
              <a:t>https://jalopnik.com/fremont-police-replaced-an-old-dodge-charger-with-a-tes-1832059459</a:t>
            </a:r>
            <a:endParaRPr lang="en-US" dirty="0"/>
          </a:p>
          <a:p>
            <a:pPr lvl="0"/>
            <a:r>
              <a:rPr lang="en-US" dirty="0"/>
              <a:t>https://mashable.com/article/tesla-model-s-fremont-police-patrol-ev/#I35D3hsHQaqX</a:t>
            </a:r>
          </a:p>
          <a:p>
            <a:pPr lvl="0"/>
            <a:endParaRPr lang="en-US" dirty="0"/>
          </a:p>
          <a:p>
            <a:pPr lvl="0"/>
            <a:endParaRPr lang="en-US" dirty="0"/>
          </a:p>
        </p:txBody>
      </p:sp>
      <p:sp>
        <p:nvSpPr>
          <p:cNvPr id="4" name="Slide Number Placeholder 3"/>
          <p:cNvSpPr>
            <a:spLocks noGrp="1"/>
          </p:cNvSpPr>
          <p:nvPr>
            <p:ph type="sldNum" sz="quarter" idx="10"/>
          </p:nvPr>
        </p:nvSpPr>
        <p:spPr/>
        <p:txBody>
          <a:bodyPr/>
          <a:lstStyle/>
          <a:p>
            <a:fld id="{00580A9A-9237-45E7-8620-7EAD830774F5}" type="slidenum">
              <a:rPr lang="en-US" smtClean="0"/>
              <a:t>1</a:t>
            </a:fld>
            <a:endParaRPr lang="en-US"/>
          </a:p>
        </p:txBody>
      </p:sp>
    </p:spTree>
    <p:extLst>
      <p:ext uri="{BB962C8B-B14F-4D97-AF65-F5344CB8AC3E}">
        <p14:creationId xmlns:p14="http://schemas.microsoft.com/office/powerpoint/2010/main" val="592620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What</a:t>
            </a:r>
            <a:r>
              <a:rPr lang="en-US" dirty="0"/>
              <a:t> challenges are in the way and </a:t>
            </a:r>
            <a:r>
              <a:rPr lang="en-US" b="1" dirty="0"/>
              <a:t>how</a:t>
            </a:r>
            <a:r>
              <a:rPr lang="en-US" dirty="0"/>
              <a:t> do we get past them?</a:t>
            </a:r>
          </a:p>
        </p:txBody>
      </p:sp>
      <p:sp>
        <p:nvSpPr>
          <p:cNvPr id="4" name="Slide Number Placeholder 3"/>
          <p:cNvSpPr>
            <a:spLocks noGrp="1"/>
          </p:cNvSpPr>
          <p:nvPr>
            <p:ph type="sldNum" sz="quarter" idx="10"/>
          </p:nvPr>
        </p:nvSpPr>
        <p:spPr/>
        <p:txBody>
          <a:bodyPr/>
          <a:lstStyle/>
          <a:p>
            <a:fld id="{00580A9A-9237-45E7-8620-7EAD830774F5}" type="slidenum">
              <a:rPr lang="en-US" smtClean="0"/>
              <a:t>10</a:t>
            </a:fld>
            <a:endParaRPr lang="en-US"/>
          </a:p>
        </p:txBody>
      </p:sp>
    </p:spTree>
    <p:extLst>
      <p:ext uri="{BB962C8B-B14F-4D97-AF65-F5344CB8AC3E}">
        <p14:creationId xmlns:p14="http://schemas.microsoft.com/office/powerpoint/2010/main" val="2705123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all heard and probably even said ourselves some of the common reasons why EVs are not prevalent on the roads today, such as not having enough range or places to charge, and being too expensive.  All of those were true up until very recently, but right now we are in the midst of a dramatic change in the auto industry.</a:t>
            </a:r>
          </a:p>
        </p:txBody>
      </p:sp>
      <p:sp>
        <p:nvSpPr>
          <p:cNvPr id="4" name="Slide Number Placeholder 3"/>
          <p:cNvSpPr>
            <a:spLocks noGrp="1"/>
          </p:cNvSpPr>
          <p:nvPr>
            <p:ph type="sldNum" sz="quarter" idx="5"/>
          </p:nvPr>
        </p:nvSpPr>
        <p:spPr/>
        <p:txBody>
          <a:bodyPr/>
          <a:lstStyle/>
          <a:p>
            <a:fld id="{00580A9A-9237-45E7-8620-7EAD830774F5}" type="slidenum">
              <a:rPr lang="en-US" smtClean="0"/>
              <a:t>11</a:t>
            </a:fld>
            <a:endParaRPr lang="en-US"/>
          </a:p>
        </p:txBody>
      </p:sp>
    </p:spTree>
    <p:extLst>
      <p:ext uri="{BB962C8B-B14F-4D97-AF65-F5344CB8AC3E}">
        <p14:creationId xmlns:p14="http://schemas.microsoft.com/office/powerpoint/2010/main" val="8271425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Earlier EVs were limited by range and that “</a:t>
            </a:r>
            <a:r>
              <a:rPr lang="en-US" b="1" baseline="0" dirty="0"/>
              <a:t>Range anxiety</a:t>
            </a:r>
            <a:r>
              <a:rPr lang="en-US" baseline="0" dirty="0"/>
              <a:t>” has prevented many drivers from considering an EV.  But most newer EVs now get well over 100 miles on a charge and can be fast-charged during rest stops on longer trips.  The newest EVs coming out now are pushing the range frontier beyond </a:t>
            </a:r>
            <a:r>
              <a:rPr lang="en-US" b="1" baseline="0" dirty="0"/>
              <a:t>200</a:t>
            </a:r>
            <a:r>
              <a:rPr lang="en-US" baseline="0" dirty="0"/>
              <a:t>, -even </a:t>
            </a:r>
            <a:r>
              <a:rPr lang="en-US" b="1" baseline="0" dirty="0"/>
              <a:t>300</a:t>
            </a:r>
            <a:r>
              <a:rPr lang="en-US" baseline="0" dirty="0"/>
              <a:t> miles on a single charge.</a:t>
            </a:r>
          </a:p>
          <a:p>
            <a:endParaRPr lang="en-US" dirty="0"/>
          </a:p>
          <a:p>
            <a:r>
              <a:rPr lang="en-US" b="0" dirty="0"/>
              <a:t>Also, </a:t>
            </a:r>
            <a:r>
              <a:rPr lang="en-US" b="1" dirty="0"/>
              <a:t>Like any vehicle</a:t>
            </a:r>
            <a:r>
              <a:rPr lang="en-US" dirty="0"/>
              <a:t>, the slower you drive it, the less </a:t>
            </a:r>
            <a:r>
              <a:rPr lang="en-US" b="1" dirty="0"/>
              <a:t>resistance</a:t>
            </a:r>
            <a:r>
              <a:rPr lang="en-US" dirty="0"/>
              <a:t> it encounters from the air.  And, since EVs have </a:t>
            </a:r>
            <a:r>
              <a:rPr lang="en-US" b="1" dirty="0"/>
              <a:t>regenerative breaking</a:t>
            </a:r>
            <a:r>
              <a:rPr lang="en-US" dirty="0"/>
              <a:t>, they have</a:t>
            </a:r>
            <a:r>
              <a:rPr lang="en-US" baseline="0" dirty="0"/>
              <a:t> better efficiency and longer range at city speeds than at highway speeds, which makes EVs ideal for city fleet vehicles.</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(Average and peak city vehicle trip info needed for range requirements.)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http://www.wiredfocus.com/us-electric-car-range-will-average-275-miles-by-2022-400-miles-by-2028-new-research-part-1/</a:t>
            </a:r>
            <a:endParaRPr lang="en-US" dirty="0"/>
          </a:p>
          <a:p>
            <a:endParaRPr lang="en-US" dirty="0"/>
          </a:p>
        </p:txBody>
      </p:sp>
      <p:sp>
        <p:nvSpPr>
          <p:cNvPr id="4" name="Slide Number Placeholder 3"/>
          <p:cNvSpPr>
            <a:spLocks noGrp="1"/>
          </p:cNvSpPr>
          <p:nvPr>
            <p:ph type="sldNum" sz="quarter" idx="10"/>
          </p:nvPr>
        </p:nvSpPr>
        <p:spPr/>
        <p:txBody>
          <a:bodyPr/>
          <a:lstStyle/>
          <a:p>
            <a:fld id="{00580A9A-9237-45E7-8620-7EAD830774F5}" type="slidenum">
              <a:rPr lang="en-US" smtClean="0"/>
              <a:t>12</a:t>
            </a:fld>
            <a:endParaRPr lang="en-US"/>
          </a:p>
        </p:txBody>
      </p:sp>
    </p:spTree>
    <p:extLst>
      <p:ext uri="{BB962C8B-B14F-4D97-AF65-F5344CB8AC3E}">
        <p14:creationId xmlns:p14="http://schemas.microsoft.com/office/powerpoint/2010/main" val="32749895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challenge with EVs is that they need </a:t>
            </a:r>
            <a:r>
              <a:rPr lang="en-US" b="1" dirty="0"/>
              <a:t>Electric</a:t>
            </a:r>
            <a:r>
              <a:rPr lang="en-US" b="1" baseline="0" dirty="0"/>
              <a:t> Vehicle Support Equipment</a:t>
            </a:r>
            <a:r>
              <a:rPr lang="en-US" baseline="0" dirty="0"/>
              <a:t>, more commonly called “</a:t>
            </a:r>
            <a:r>
              <a:rPr lang="en-US" b="1" baseline="0" dirty="0"/>
              <a:t>Charging Stations</a:t>
            </a:r>
            <a:r>
              <a:rPr lang="en-US" baseline="0" dirty="0"/>
              <a:t>” to recharge their batteries.</a:t>
            </a:r>
          </a:p>
          <a:p>
            <a:endParaRPr lang="en-US" baseline="0" dirty="0"/>
          </a:p>
          <a:p>
            <a:r>
              <a:rPr lang="en-US" b="0" baseline="0" dirty="0"/>
              <a:t>A </a:t>
            </a:r>
            <a:r>
              <a:rPr lang="en-US" b="1" baseline="0" dirty="0"/>
              <a:t>Level 1 </a:t>
            </a:r>
            <a:r>
              <a:rPr lang="en-US" baseline="0" dirty="0"/>
              <a:t>charger is portable, typically </a:t>
            </a:r>
            <a:r>
              <a:rPr lang="en-US" b="1" baseline="0" dirty="0"/>
              <a:t>comes with the EV</a:t>
            </a:r>
            <a:r>
              <a:rPr lang="en-US" b="0" baseline="0" dirty="0"/>
              <a:t>,</a:t>
            </a:r>
            <a:r>
              <a:rPr lang="en-US" b="1" baseline="0" dirty="0"/>
              <a:t> </a:t>
            </a:r>
            <a:r>
              <a:rPr lang="en-US" baseline="0" dirty="0"/>
              <a:t>and can be plugged into any compatible standard wall </a:t>
            </a:r>
            <a:r>
              <a:rPr lang="en-US" b="1" baseline="0" dirty="0"/>
              <a:t>outlet</a:t>
            </a:r>
            <a:r>
              <a:rPr lang="en-US" baseline="0" dirty="0"/>
              <a:t>, but it can take a </a:t>
            </a:r>
            <a:r>
              <a:rPr lang="en-US" b="0" baseline="0" dirty="0"/>
              <a:t>long time </a:t>
            </a:r>
            <a:r>
              <a:rPr lang="en-US" baseline="0" dirty="0"/>
              <a:t>to charge the newer long-range EVs.  About </a:t>
            </a:r>
            <a:r>
              <a:rPr lang="en-US" b="1" baseline="0" dirty="0"/>
              <a:t>8 hours</a:t>
            </a:r>
            <a:r>
              <a:rPr lang="en-US" baseline="0" dirty="0"/>
              <a:t>, depending on the vehicle’s capacity.</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A </a:t>
            </a:r>
            <a:r>
              <a:rPr lang="en-US" b="1" baseline="0" dirty="0"/>
              <a:t>Level 2 </a:t>
            </a:r>
            <a:r>
              <a:rPr lang="en-US" b="0" baseline="0" dirty="0"/>
              <a:t>charging station</a:t>
            </a:r>
            <a:r>
              <a:rPr lang="en-US" baseline="0" dirty="0"/>
              <a:t> however, is typically about the size of a toaster, it’s wall-mounted or pedestal mounted, and takes </a:t>
            </a:r>
            <a:r>
              <a:rPr lang="en-US" b="1" baseline="0" dirty="0"/>
              <a:t>half the time </a:t>
            </a:r>
            <a:r>
              <a:rPr lang="en-US" baseline="0" dirty="0"/>
              <a:t>as level 1, since it uses twice the power. So, about 4 hours instead of 8 to fill up.  These are most common for homes and city fleets, installed wherever the EVs are parked overnight.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Lastly, there are </a:t>
            </a:r>
            <a:r>
              <a:rPr lang="en-US" b="1" baseline="0" dirty="0"/>
              <a:t>Level 3</a:t>
            </a:r>
            <a:r>
              <a:rPr lang="en-US" baseline="0" dirty="0"/>
              <a:t> charging stations.  These are about the size of a refrigerator, they use </a:t>
            </a:r>
            <a:r>
              <a:rPr lang="en-US" b="1" baseline="0" dirty="0"/>
              <a:t>high voltage </a:t>
            </a:r>
            <a:r>
              <a:rPr lang="en-US" baseline="0" dirty="0"/>
              <a:t>DC power fed directly to the vehicle’s battery and can “fast charge” in less than an hour!  However, their </a:t>
            </a:r>
            <a:r>
              <a:rPr lang="en-US" b="1" baseline="0" dirty="0"/>
              <a:t>higher cost </a:t>
            </a:r>
            <a:r>
              <a:rPr lang="en-US" baseline="0" dirty="0"/>
              <a:t>usually means they only make sense at highway truck stops and gas stations.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https://www.pluglesspower.com/learn/bmw-i3-charging-ultimate-guide/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00580A9A-9237-45E7-8620-7EAD830774F5}" type="slidenum">
              <a:rPr lang="en-US" smtClean="0"/>
              <a:t>13</a:t>
            </a:fld>
            <a:endParaRPr lang="en-US"/>
          </a:p>
        </p:txBody>
      </p:sp>
    </p:spTree>
    <p:extLst>
      <p:ext uri="{BB962C8B-B14F-4D97-AF65-F5344CB8AC3E}">
        <p14:creationId xmlns:p14="http://schemas.microsoft.com/office/powerpoint/2010/main" val="744145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Shown here is a Level 2 option from a mainstream charging station company called </a:t>
            </a:r>
            <a:r>
              <a:rPr lang="en-US" b="1" baseline="0" dirty="0"/>
              <a:t>Charge Point </a:t>
            </a:r>
            <a:r>
              <a:rPr lang="en-US" baseline="0" dirty="0"/>
              <a:t>and another from </a:t>
            </a:r>
            <a:r>
              <a:rPr lang="en-US" b="1" baseline="0" dirty="0" err="1"/>
              <a:t>Nuvve</a:t>
            </a:r>
            <a:r>
              <a:rPr lang="en-US" baseline="0" dirty="0"/>
              <a:t>, a company that was founded in a </a:t>
            </a:r>
            <a:r>
              <a:rPr lang="en-US" b="1" baseline="0" dirty="0"/>
              <a:t>University of Delaware </a:t>
            </a:r>
            <a:r>
              <a:rPr lang="en-US" b="0" baseline="0" dirty="0"/>
              <a:t>lab by two graduate students </a:t>
            </a:r>
            <a:r>
              <a:rPr lang="en-US" baseline="0" dirty="0"/>
              <a:t>and is the first US charging station company to offer Vehicle-to-Grid capability.  I had a </a:t>
            </a:r>
            <a:r>
              <a:rPr lang="en-US" b="1" baseline="0" dirty="0"/>
              <a:t>web conference </a:t>
            </a:r>
            <a:r>
              <a:rPr lang="en-US" baseline="0" dirty="0"/>
              <a:t>with them and they sounded very excited for the opportunity to put their pride and joy into service here in their home territory.  The </a:t>
            </a:r>
            <a:r>
              <a:rPr lang="en-US" b="1" baseline="0" dirty="0"/>
              <a:t>price point</a:t>
            </a:r>
            <a:r>
              <a:rPr lang="en-US" baseline="0" dirty="0"/>
              <a:t> of their charging station is competitive with Charge Point, but could </a:t>
            </a:r>
            <a:r>
              <a:rPr lang="en-US" b="1" baseline="0" dirty="0"/>
              <a:t>pay for itself and stabilize the grid </a:t>
            </a:r>
            <a:r>
              <a:rPr lang="en-US" baseline="0" dirty="0"/>
              <a:t>if used to it’s full capability.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Funding</a:t>
            </a:r>
            <a:r>
              <a:rPr lang="en-US" baseline="0" dirty="0"/>
              <a:t> for charging stations can come from a combination of manufacturer </a:t>
            </a:r>
            <a:r>
              <a:rPr lang="en-US" b="1" baseline="0" dirty="0"/>
              <a:t>discounts</a:t>
            </a:r>
            <a:r>
              <a:rPr lang="en-US" b="0" baseline="0" dirty="0"/>
              <a:t>,</a:t>
            </a:r>
            <a:r>
              <a:rPr lang="en-US" baseline="0" dirty="0"/>
              <a:t> possible </a:t>
            </a:r>
            <a:r>
              <a:rPr lang="en-US" b="1" baseline="0" dirty="0"/>
              <a:t>grants</a:t>
            </a:r>
            <a:r>
              <a:rPr lang="en-US" baseline="0" dirty="0"/>
              <a:t> </a:t>
            </a:r>
            <a:r>
              <a:rPr lang="en-US" b="0" baseline="0" dirty="0"/>
              <a:t>from the </a:t>
            </a:r>
            <a:r>
              <a:rPr lang="en-US" b="1" dirty="0"/>
              <a:t>Regional Greenhouse Gas Institute</a:t>
            </a:r>
            <a:r>
              <a:rPr lang="en-US" sz="1200" b="1" i="0" u="none" strike="noStrike" kern="1200" dirty="0">
                <a:solidFill>
                  <a:schemeClr val="tx1"/>
                </a:solidFill>
                <a:effectLst/>
                <a:latin typeface="+mn-lt"/>
                <a:ea typeface="+mn-ea"/>
                <a:cs typeface="+mn-cs"/>
              </a:rPr>
              <a:t> </a:t>
            </a:r>
            <a:r>
              <a:rPr lang="en-US" b="0" baseline="0" dirty="0"/>
              <a:t>or the </a:t>
            </a:r>
            <a:r>
              <a:rPr lang="en-US" b="1" baseline="0" dirty="0"/>
              <a:t>VW Mitigation Plan</a:t>
            </a:r>
            <a:r>
              <a:rPr lang="en-US" b="0" baseline="0" dirty="0"/>
              <a:t>, and </a:t>
            </a:r>
            <a:r>
              <a:rPr lang="en-US" b="1" baseline="0" dirty="0"/>
              <a:t>savings</a:t>
            </a:r>
            <a:r>
              <a:rPr lang="en-US" b="0" baseline="0" dirty="0"/>
              <a:t> from maintenance and gasoline. </a:t>
            </a:r>
            <a:r>
              <a:rPr lang="en-US" baseline="0" dirty="0"/>
              <a:t>These permanently installed base stations also qualify for a </a:t>
            </a:r>
            <a:r>
              <a:rPr lang="en-US" b="1" baseline="0" dirty="0"/>
              <a:t>state rebate of 75% up to $5,000 each</a:t>
            </a:r>
            <a:r>
              <a:rPr lang="en-US" baseline="0" dirty="0"/>
              <a:t>, not counting the cost of installation. I believe this topic was discussed during last month’s CAC meeting and George Irving may have some new information on it too, after this presentation.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https://www.chargepoint.com/</a:t>
            </a:r>
            <a:endParaRPr lang="en-US" dirty="0"/>
          </a:p>
          <a:p>
            <a:r>
              <a:rPr lang="en-US" dirty="0">
                <a:hlinkClick r:id="rId4"/>
              </a:rPr>
              <a:t>https://afdc.energy.gov/fuels/electricity_charging_workplace.html</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5"/>
              </a:rPr>
              <a:t>https://nuvve.com/</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00580A9A-9237-45E7-8620-7EAD830774F5}" type="slidenum">
              <a:rPr lang="en-US" smtClean="0"/>
              <a:t>14</a:t>
            </a:fld>
            <a:endParaRPr lang="en-US"/>
          </a:p>
        </p:txBody>
      </p:sp>
    </p:spTree>
    <p:extLst>
      <p:ext uri="{BB962C8B-B14F-4D97-AF65-F5344CB8AC3E}">
        <p14:creationId xmlns:p14="http://schemas.microsoft.com/office/powerpoint/2010/main" val="29737728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didn’t we just talk about how Electric Vehicles are too </a:t>
            </a:r>
            <a:r>
              <a:rPr lang="en-US" b="1" dirty="0"/>
              <a:t>expensive</a:t>
            </a:r>
            <a:r>
              <a:rPr lang="en-US" dirty="0"/>
              <a:t>?  Well, yes, there certainly are a lot of luxury EVs</a:t>
            </a:r>
            <a:r>
              <a:rPr lang="en-US" baseline="0" dirty="0"/>
              <a:t> on the market that get a lot of attention in the </a:t>
            </a:r>
            <a:r>
              <a:rPr lang="en-US" b="1" baseline="0" dirty="0"/>
              <a:t>media</a:t>
            </a:r>
            <a:r>
              <a:rPr lang="en-US" baseline="0" dirty="0"/>
              <a:t>.  But there’s also a growing number of </a:t>
            </a:r>
            <a:r>
              <a:rPr lang="en-US" b="1" baseline="0" dirty="0"/>
              <a:t>workhorse</a:t>
            </a:r>
            <a:r>
              <a:rPr lang="en-US" baseline="0" dirty="0"/>
              <a:t> EVs that have increasingly impressive specs and are relatively much more </a:t>
            </a:r>
            <a:r>
              <a:rPr lang="en-US" b="1" baseline="0" dirty="0"/>
              <a:t>affordable</a:t>
            </a:r>
            <a:r>
              <a:rPr lang="en-US" baseline="0" dirty="0"/>
              <a:t>.  So much so, that some are now </a:t>
            </a:r>
            <a:r>
              <a:rPr lang="en-US" b="1" baseline="0" dirty="0"/>
              <a:t>less expensive than most</a:t>
            </a:r>
            <a:r>
              <a:rPr lang="en-US" b="1" i="0" baseline="0" dirty="0"/>
              <a:t> petroleum</a:t>
            </a:r>
            <a:r>
              <a:rPr lang="en-US" b="1" i="0" dirty="0"/>
              <a:t>-fueled vehicles</a:t>
            </a:r>
            <a:r>
              <a:rPr lang="en-US" baseline="0" dirty="0"/>
              <a:t> over their </a:t>
            </a:r>
            <a:r>
              <a:rPr lang="en-US" b="1" baseline="0" dirty="0"/>
              <a:t>lifecycle</a:t>
            </a:r>
            <a:r>
              <a:rPr lang="en-US" baseline="0" dirty="0"/>
              <a:t>, as we’ll get to in the next section.</a:t>
            </a:r>
          </a:p>
          <a:p>
            <a:endParaRPr lang="en-US" baseline="0" dirty="0"/>
          </a:p>
          <a:p>
            <a:r>
              <a:rPr lang="en-US" baseline="0" dirty="0"/>
              <a:t>#To make matters even sweeter, there is also the Federal Tax Credit of up to </a:t>
            </a:r>
            <a:r>
              <a:rPr lang="en-US" b="1" baseline="0" dirty="0"/>
              <a:t>$7,500 #</a:t>
            </a:r>
            <a:r>
              <a:rPr lang="en-US" baseline="0" dirty="0"/>
              <a:t>and the Delaware EV Rebate of up to </a:t>
            </a:r>
            <a:r>
              <a:rPr lang="en-US" b="1" baseline="0" dirty="0"/>
              <a:t>$3,500</a:t>
            </a:r>
            <a:r>
              <a:rPr lang="en-US" baseline="0" dirty="0"/>
              <a:t>.</a:t>
            </a:r>
          </a:p>
          <a:p>
            <a:endParaRPr lang="en-US" baseline="0" dirty="0"/>
          </a:p>
          <a:p>
            <a:r>
              <a:rPr lang="en-US" baseline="0" dirty="0"/>
              <a:t>And while some EVs may cost more </a:t>
            </a:r>
            <a:r>
              <a:rPr lang="en-US" b="1" baseline="0" dirty="0"/>
              <a:t>up front</a:t>
            </a:r>
            <a:r>
              <a:rPr lang="en-US" baseline="0" dirty="0"/>
              <a:t>, since they consume no gasoline, the savings in the </a:t>
            </a:r>
            <a:r>
              <a:rPr lang="en-US" b="1" baseline="0" dirty="0"/>
              <a:t>fuel budget </a:t>
            </a:r>
            <a:r>
              <a:rPr lang="en-US" baseline="0" dirty="0"/>
              <a:t>can be applied to the purchase of the vehicle.</a:t>
            </a:r>
            <a:r>
              <a:rPr lang="en-US" b="0" dirty="0"/>
              <a:t> #I also spoke with </a:t>
            </a:r>
            <a:r>
              <a:rPr lang="en-US" b="0" baseline="0" dirty="0"/>
              <a:t>Tony </a:t>
            </a:r>
            <a:r>
              <a:rPr lang="en-US" b="0" baseline="0" dirty="0" err="1"/>
              <a:t>DiPrima</a:t>
            </a:r>
            <a:r>
              <a:rPr lang="en-US" b="0" baseline="0" dirty="0"/>
              <a:t> from</a:t>
            </a:r>
            <a:r>
              <a:rPr lang="en-US" b="0" dirty="0"/>
              <a:t> </a:t>
            </a:r>
            <a:r>
              <a:rPr lang="en-US" b="1" dirty="0"/>
              <a:t>The Sustainable Energy Utility </a:t>
            </a:r>
            <a:r>
              <a:rPr lang="en-US" b="0" dirty="0"/>
              <a:t>and they are</a:t>
            </a:r>
            <a:r>
              <a:rPr lang="en-US" b="0" baseline="0" dirty="0"/>
              <a:t> offering us a 2-3% interest loan for EV and charging station expenses, just as they did for Newark’s LED streetlights project.</a:t>
            </a:r>
          </a:p>
          <a:p>
            <a:endParaRPr lang="en-US" baseline="0" dirty="0"/>
          </a:p>
          <a:p>
            <a:r>
              <a:rPr lang="en-US" baseline="0" dirty="0"/>
              <a:t>#Perhaps best of all, since purchasing government vehicles requires a potentially complicated </a:t>
            </a:r>
            <a:r>
              <a:rPr lang="en-US" b="1" baseline="0" dirty="0"/>
              <a:t>competitive bid process</a:t>
            </a:r>
            <a:r>
              <a:rPr lang="en-US" baseline="0" dirty="0"/>
              <a:t>, there’s a non-profit organization called, The </a:t>
            </a:r>
            <a:r>
              <a:rPr lang="en-US" b="1" baseline="0" dirty="0"/>
              <a:t>Climate Mayors</a:t>
            </a:r>
            <a:r>
              <a:rPr lang="en-US" baseline="0" dirty="0"/>
              <a:t> that made the government acquisition process easy through their </a:t>
            </a:r>
            <a:r>
              <a:rPr lang="en-US" b="1" baseline="0" dirty="0"/>
              <a:t>website</a:t>
            </a:r>
            <a:r>
              <a:rPr lang="en-US" baseline="0" dirty="0"/>
              <a:t> with </a:t>
            </a:r>
            <a:r>
              <a:rPr lang="en-US" b="1" baseline="0" dirty="0"/>
              <a:t>pre-negotiated rates from approved vendors</a:t>
            </a:r>
            <a:r>
              <a:rPr lang="en-US" baseline="0" dirty="0"/>
              <a:t>.  Over </a:t>
            </a:r>
            <a:r>
              <a:rPr lang="en-US" b="1" baseline="0" dirty="0"/>
              <a:t>400</a:t>
            </a:r>
            <a:r>
              <a:rPr lang="en-US" baseline="0" dirty="0"/>
              <a:t> other cities are already charging down the road with this in front of us, so why not join them?</a:t>
            </a:r>
          </a:p>
          <a:p>
            <a:endParaRPr lang="en-US" baseline="0" dirty="0"/>
          </a:p>
          <a:p>
            <a:endParaRPr lang="en-US" baseline="0" dirty="0"/>
          </a:p>
          <a:p>
            <a:r>
              <a:rPr lang="en-US" baseline="0" dirty="0"/>
              <a:t>-------------</a:t>
            </a:r>
          </a:p>
          <a:p>
            <a:r>
              <a:rPr lang="en-US" dirty="0">
                <a:hlinkClick r:id="rId3"/>
              </a:rPr>
              <a:t>http://climatemayors.org/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https://www.dmv.org/de-delaware/green-driver-state-incentives.php</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5"/>
              </a:rPr>
              <a:t>https://dnrec.alpha.delaware.gov/</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6"/>
              </a:rPr>
              <a:t>https://newarkde.gov/1067/Newark-Community-Sustainability-Plan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7"/>
              </a:rPr>
              <a:t>http://driveelectricnoco.org/</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8"/>
              </a:rPr>
              <a:t>https://www.energizedelaware.org/sustainable-energy</a:t>
            </a:r>
            <a:endParaRPr lang="en-US" dirty="0"/>
          </a:p>
          <a:p>
            <a:endParaRPr lang="en-US" dirty="0"/>
          </a:p>
        </p:txBody>
      </p:sp>
      <p:sp>
        <p:nvSpPr>
          <p:cNvPr id="4" name="Slide Number Placeholder 3"/>
          <p:cNvSpPr>
            <a:spLocks noGrp="1"/>
          </p:cNvSpPr>
          <p:nvPr>
            <p:ph type="sldNum" sz="quarter" idx="10"/>
          </p:nvPr>
        </p:nvSpPr>
        <p:spPr/>
        <p:txBody>
          <a:bodyPr/>
          <a:lstStyle/>
          <a:p>
            <a:fld id="{00580A9A-9237-45E7-8620-7EAD830774F5}" type="slidenum">
              <a:rPr lang="en-US" smtClean="0"/>
              <a:t>15</a:t>
            </a:fld>
            <a:endParaRPr lang="en-US"/>
          </a:p>
        </p:txBody>
      </p:sp>
    </p:spTree>
    <p:extLst>
      <p:ext uri="{BB962C8B-B14F-4D97-AF65-F5344CB8AC3E}">
        <p14:creationId xmlns:p14="http://schemas.microsoft.com/office/powerpoint/2010/main" val="2519286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you ready to </a:t>
            </a:r>
            <a:r>
              <a:rPr lang="en-US" b="1" dirty="0"/>
              <a:t>take action</a:t>
            </a:r>
            <a:r>
              <a:rPr lang="en-US" dirty="0"/>
              <a:t>?</a:t>
            </a:r>
          </a:p>
        </p:txBody>
      </p:sp>
      <p:sp>
        <p:nvSpPr>
          <p:cNvPr id="4" name="Slide Number Placeholder 3"/>
          <p:cNvSpPr>
            <a:spLocks noGrp="1"/>
          </p:cNvSpPr>
          <p:nvPr>
            <p:ph type="sldNum" sz="quarter" idx="10"/>
          </p:nvPr>
        </p:nvSpPr>
        <p:spPr/>
        <p:txBody>
          <a:bodyPr/>
          <a:lstStyle/>
          <a:p>
            <a:fld id="{00580A9A-9237-45E7-8620-7EAD830774F5}" type="slidenum">
              <a:rPr lang="en-US" smtClean="0"/>
              <a:t>16</a:t>
            </a:fld>
            <a:endParaRPr lang="en-US"/>
          </a:p>
        </p:txBody>
      </p:sp>
    </p:spTree>
    <p:extLst>
      <p:ext uri="{BB962C8B-B14F-4D97-AF65-F5344CB8AC3E}">
        <p14:creationId xmlns:p14="http://schemas.microsoft.com/office/powerpoint/2010/main" val="12123055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dirty="0"/>
              <a:t>So, what</a:t>
            </a:r>
            <a:r>
              <a:rPr lang="en-US" baseline="0" dirty="0"/>
              <a:t> if we decided </a:t>
            </a:r>
            <a:r>
              <a:rPr lang="en-US" b="1" baseline="0" dirty="0"/>
              <a:t>right now </a:t>
            </a:r>
            <a:r>
              <a:rPr lang="en-US" baseline="0" dirty="0"/>
              <a:t>that, yes, we want to do this.  </a:t>
            </a:r>
            <a:r>
              <a:rPr lang="en-US" b="1" baseline="0" dirty="0"/>
              <a:t>How</a:t>
            </a:r>
            <a:r>
              <a:rPr lang="en-US" baseline="0" dirty="0"/>
              <a:t> would it work?</a:t>
            </a:r>
          </a:p>
          <a:p>
            <a:endParaRPr lang="en-US" baseline="0" dirty="0"/>
          </a:p>
          <a:p>
            <a:r>
              <a:rPr lang="en-US" dirty="0"/>
              <a:t>Moving</a:t>
            </a:r>
            <a:r>
              <a:rPr lang="en-US" baseline="0" dirty="0"/>
              <a:t> forward is as simple as going to </a:t>
            </a:r>
            <a:r>
              <a:rPr lang="en-US" b="1" baseline="0" dirty="0"/>
              <a:t>climatemayors.org</a:t>
            </a:r>
            <a:r>
              <a:rPr lang="en-US" baseline="0" dirty="0"/>
              <a:t> and clicking </a:t>
            </a:r>
            <a:r>
              <a:rPr lang="en-US" b="1" baseline="0" dirty="0"/>
              <a:t>Visit the EV Platform</a:t>
            </a:r>
            <a:r>
              <a:rPr lang="en-US" baseline="0" dirty="0"/>
              <a:t>. *Click*</a:t>
            </a:r>
          </a:p>
          <a:p>
            <a:endParaRPr lang="en-US" baseline="0" dirty="0"/>
          </a:p>
          <a:p>
            <a:endParaRPr lang="en-US" baseline="0" dirty="0"/>
          </a:p>
          <a:p>
            <a:r>
              <a:rPr lang="en-US"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t>
            </a:r>
            <a:r>
              <a:rPr lang="en-US" sz="1200" b="0" i="1" u="none" strike="noStrike" kern="1200" dirty="0">
                <a:solidFill>
                  <a:schemeClr val="tx1"/>
                </a:solidFill>
                <a:effectLst/>
                <a:latin typeface="+mn-lt"/>
                <a:ea typeface="+mn-ea"/>
                <a:cs typeface="+mn-cs"/>
              </a:rPr>
              <a:t>Climate Mayors, founded in 2014, is a bipartisan, peer-to-peer network of U.S. mayors working together to demonstrate leadership on climate change through meaningful actions in their communities, and to express and build political will for effective federal and global policy action</a:t>
            </a:r>
            <a:r>
              <a:rPr lang="en-US" sz="1200" b="0" i="0" u="none" strike="noStrike" kern="1200" dirty="0">
                <a:solidFill>
                  <a:schemeClr val="tx1"/>
                </a:solidFill>
                <a:effectLst/>
                <a:latin typeface="+mn-lt"/>
                <a:ea typeface="+mn-ea"/>
                <a:cs typeface="+mn-cs"/>
              </a:rPr>
              <a:t>.”  © 2017 Climate Mayors</a:t>
            </a:r>
          </a:p>
          <a:p>
            <a:endParaRPr lang="en-US" dirty="0"/>
          </a:p>
        </p:txBody>
      </p:sp>
      <p:sp>
        <p:nvSpPr>
          <p:cNvPr id="4" name="Slide Number Placeholder 3"/>
          <p:cNvSpPr>
            <a:spLocks noGrp="1"/>
          </p:cNvSpPr>
          <p:nvPr>
            <p:ph type="sldNum" sz="quarter" idx="10"/>
          </p:nvPr>
        </p:nvSpPr>
        <p:spPr/>
        <p:txBody>
          <a:bodyPr/>
          <a:lstStyle/>
          <a:p>
            <a:fld id="{00580A9A-9237-45E7-8620-7EAD830774F5}" type="slidenum">
              <a:rPr lang="en-US" smtClean="0"/>
              <a:t>17</a:t>
            </a:fld>
            <a:endParaRPr lang="en-US"/>
          </a:p>
        </p:txBody>
      </p:sp>
    </p:spTree>
    <p:extLst>
      <p:ext uri="{BB962C8B-B14F-4D97-AF65-F5344CB8AC3E}">
        <p14:creationId xmlns:p14="http://schemas.microsoft.com/office/powerpoint/2010/main" val="15711643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 the </a:t>
            </a:r>
            <a:r>
              <a:rPr lang="en-US" b="1" dirty="0"/>
              <a:t>EV Purchasing Collaborative</a:t>
            </a:r>
            <a:r>
              <a:rPr lang="en-US" dirty="0"/>
              <a:t>, you can:</a:t>
            </a:r>
          </a:p>
          <a:p>
            <a:pPr marL="228600" indent="-228600">
              <a:buAutoNum type="arabicPeriod"/>
            </a:pPr>
            <a:r>
              <a:rPr lang="en-US" b="1" dirty="0"/>
              <a:t>Shop</a:t>
            </a:r>
            <a:r>
              <a:rPr lang="en-US" dirty="0"/>
              <a:t> for EVs.</a:t>
            </a:r>
          </a:p>
          <a:p>
            <a:pPr marL="228600" indent="-228600">
              <a:buAutoNum type="arabicPeriod"/>
            </a:pPr>
            <a:r>
              <a:rPr lang="en-US" b="0" dirty="0"/>
              <a:t>Learn</a:t>
            </a:r>
            <a:r>
              <a:rPr lang="en-US" dirty="0"/>
              <a:t> about the </a:t>
            </a:r>
            <a:r>
              <a:rPr lang="en-US" b="1" dirty="0"/>
              <a:t>Procurement Process</a:t>
            </a:r>
            <a:r>
              <a:rPr lang="en-US" dirty="0"/>
              <a:t>.</a:t>
            </a:r>
          </a:p>
          <a:p>
            <a:pPr marL="228600" indent="-228600">
              <a:buAutoNum type="arabicPeriod"/>
            </a:pPr>
            <a:r>
              <a:rPr lang="en-US" dirty="0"/>
              <a:t>Read about </a:t>
            </a:r>
            <a:r>
              <a:rPr lang="en-US" b="1" dirty="0"/>
              <a:t>success stories </a:t>
            </a:r>
            <a:r>
              <a:rPr lang="en-US" dirty="0"/>
              <a:t>in other cities.</a:t>
            </a:r>
          </a:p>
          <a:p>
            <a:pPr marL="228600" indent="-228600">
              <a:buAutoNum type="arabicPeriod"/>
            </a:pPr>
            <a:r>
              <a:rPr lang="en-US" dirty="0"/>
              <a:t>Get your </a:t>
            </a:r>
            <a:r>
              <a:rPr lang="en-US" b="1" dirty="0"/>
              <a:t>questions</a:t>
            </a:r>
            <a:r>
              <a:rPr lang="en-US" b="0" dirty="0"/>
              <a:t> answered</a:t>
            </a:r>
            <a:r>
              <a:rPr lang="en-US" dirty="0"/>
              <a:t>.</a:t>
            </a:r>
          </a:p>
          <a:p>
            <a:pPr marL="228600" indent="-228600">
              <a:buAutoNum type="arabicPeriod"/>
            </a:pPr>
            <a:endParaRPr lang="en-US" dirty="0"/>
          </a:p>
          <a:p>
            <a:pPr marL="0" indent="0">
              <a:buNone/>
            </a:pPr>
            <a:r>
              <a:rPr lang="en-US" dirty="0"/>
              <a:t>Let’s click on “</a:t>
            </a:r>
            <a:r>
              <a:rPr lang="en-US" b="1" dirty="0"/>
              <a:t>Available Electric Vehicles</a:t>
            </a:r>
            <a:r>
              <a:rPr lang="en-US" dirty="0"/>
              <a:t>”</a:t>
            </a:r>
          </a:p>
          <a:p>
            <a:pPr marL="0" indent="0">
              <a:buNone/>
            </a:pPr>
            <a:endParaRPr lang="en-US" dirty="0"/>
          </a:p>
          <a:p>
            <a:pPr marL="0" indent="0">
              <a:buNone/>
            </a:pPr>
            <a:endParaRPr lang="en-US" dirty="0"/>
          </a:p>
          <a:p>
            <a:pPr marL="0" indent="0">
              <a:buNone/>
            </a:pP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https://driveevfleets.org/</a:t>
            </a:r>
          </a:p>
          <a:p>
            <a:pPr marL="0" indent="0">
              <a:buNone/>
            </a:pPr>
            <a:endParaRPr lang="en-US" dirty="0"/>
          </a:p>
        </p:txBody>
      </p:sp>
      <p:sp>
        <p:nvSpPr>
          <p:cNvPr id="4" name="Slide Number Placeholder 3"/>
          <p:cNvSpPr>
            <a:spLocks noGrp="1"/>
          </p:cNvSpPr>
          <p:nvPr>
            <p:ph type="sldNum" sz="quarter" idx="10"/>
          </p:nvPr>
        </p:nvSpPr>
        <p:spPr/>
        <p:txBody>
          <a:bodyPr/>
          <a:lstStyle/>
          <a:p>
            <a:fld id="{00580A9A-9237-45E7-8620-7EAD830774F5}" type="slidenum">
              <a:rPr lang="en-US" smtClean="0"/>
              <a:t>18</a:t>
            </a:fld>
            <a:endParaRPr lang="en-US"/>
          </a:p>
        </p:txBody>
      </p:sp>
    </p:spTree>
    <p:extLst>
      <p:ext uri="{BB962C8B-B14F-4D97-AF65-F5344CB8AC3E}">
        <p14:creationId xmlns:p14="http://schemas.microsoft.com/office/powerpoint/2010/main" val="17540200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can </a:t>
            </a:r>
            <a:r>
              <a:rPr lang="en-US" b="1" dirty="0"/>
              <a:t>browse</a:t>
            </a:r>
            <a:r>
              <a:rPr lang="en-US" dirty="0"/>
              <a:t> just like</a:t>
            </a:r>
            <a:r>
              <a:rPr lang="en-US" baseline="0" dirty="0"/>
              <a:t> many other car shopping sites, only this one is </a:t>
            </a:r>
            <a:r>
              <a:rPr lang="en-US" b="1" baseline="0" dirty="0"/>
              <a:t>approved for government </a:t>
            </a:r>
            <a:r>
              <a:rPr lang="en-US" baseline="0" dirty="0"/>
              <a:t>fleet purchases via </a:t>
            </a:r>
            <a:r>
              <a:rPr lang="en-US" b="1" baseline="0" dirty="0" err="1"/>
              <a:t>Sourcewell</a:t>
            </a:r>
            <a:r>
              <a:rPr lang="en-US" baseline="0" dirty="0"/>
              <a:t> and the prices are already </a:t>
            </a:r>
            <a:r>
              <a:rPr lang="en-US" b="1" baseline="0" dirty="0"/>
              <a:t>pre-negotiated</a:t>
            </a:r>
            <a:r>
              <a:rPr lang="en-US" baseline="0" dirty="0"/>
              <a:t>.</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currently </a:t>
            </a:r>
            <a:r>
              <a:rPr lang="en-US" b="1" dirty="0"/>
              <a:t>7</a:t>
            </a:r>
            <a:r>
              <a:rPr lang="en-US" dirty="0"/>
              <a:t> available models to choose from.</a:t>
            </a:r>
            <a:r>
              <a:rPr lang="en-US" baseline="0" dirty="0"/>
              <a:t>  </a:t>
            </a:r>
            <a:r>
              <a:rPr lang="en-US" b="1" baseline="0" dirty="0"/>
              <a:t>Spoiler Alert</a:t>
            </a:r>
            <a:r>
              <a:rPr lang="en-US" baseline="0" dirty="0"/>
              <a:t>; one of them clearly has the best </a:t>
            </a:r>
            <a:r>
              <a:rPr lang="en-US" b="1" baseline="0" dirty="0"/>
              <a:t>price</a:t>
            </a:r>
            <a:r>
              <a:rPr lang="en-US" baseline="0" dirty="0"/>
              <a:t>, stats, and has become the </a:t>
            </a:r>
            <a:r>
              <a:rPr lang="en-US" b="1" baseline="0" dirty="0"/>
              <a:t>ubiquitous</a:t>
            </a:r>
            <a:r>
              <a:rPr lang="en-US" baseline="0" dirty="0"/>
              <a:t> city fleet EV across the board with other cities in this program for many good reasons.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Can you guess which one?</a:t>
            </a:r>
            <a:endParaRPr lang="en-US" b="0" dirty="0"/>
          </a:p>
        </p:txBody>
      </p:sp>
      <p:sp>
        <p:nvSpPr>
          <p:cNvPr id="4" name="Slide Number Placeholder 3"/>
          <p:cNvSpPr>
            <a:spLocks noGrp="1"/>
          </p:cNvSpPr>
          <p:nvPr>
            <p:ph type="sldNum" sz="quarter" idx="10"/>
          </p:nvPr>
        </p:nvSpPr>
        <p:spPr/>
        <p:txBody>
          <a:bodyPr/>
          <a:lstStyle/>
          <a:p>
            <a:fld id="{00580A9A-9237-45E7-8620-7EAD830774F5}" type="slidenum">
              <a:rPr lang="en-US" smtClean="0"/>
              <a:t>19</a:t>
            </a:fld>
            <a:endParaRPr lang="en-US"/>
          </a:p>
        </p:txBody>
      </p:sp>
    </p:spTree>
    <p:extLst>
      <p:ext uri="{BB962C8B-B14F-4D97-AF65-F5344CB8AC3E}">
        <p14:creationId xmlns:p14="http://schemas.microsoft.com/office/powerpoint/2010/main" val="590437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Well, it appears that we’re stuck in a point in time when we’re facing </a:t>
            </a:r>
            <a:r>
              <a:rPr lang="en-US" sz="1200" b="1" kern="1200" dirty="0">
                <a:solidFill>
                  <a:schemeClr val="tx1"/>
                </a:solidFill>
                <a:effectLst/>
                <a:latin typeface="+mn-lt"/>
                <a:ea typeface="+mn-ea"/>
                <a:cs typeface="+mn-cs"/>
              </a:rPr>
              <a:t>two major problems </a:t>
            </a:r>
            <a:r>
              <a:rPr lang="en-US" sz="1200" kern="1200" dirty="0">
                <a:solidFill>
                  <a:schemeClr val="tx1"/>
                </a:solidFill>
                <a:effectLst/>
                <a:latin typeface="+mn-lt"/>
                <a:ea typeface="+mn-ea"/>
                <a:cs typeface="+mn-cs"/>
              </a:rPr>
              <a:t>that affect </a:t>
            </a:r>
            <a:r>
              <a:rPr lang="en-US" sz="1200" b="1" kern="1200" dirty="0">
                <a:solidFill>
                  <a:schemeClr val="tx1"/>
                </a:solidFill>
                <a:effectLst/>
                <a:latin typeface="+mn-lt"/>
                <a:ea typeface="+mn-ea"/>
                <a:cs typeface="+mn-cs"/>
              </a:rPr>
              <a:t>every level </a:t>
            </a:r>
            <a:r>
              <a:rPr lang="en-US" sz="1200" kern="1200" dirty="0">
                <a:solidFill>
                  <a:schemeClr val="tx1"/>
                </a:solidFill>
                <a:effectLst/>
                <a:latin typeface="+mn-lt"/>
                <a:ea typeface="+mn-ea"/>
                <a:cs typeface="+mn-cs"/>
              </a:rPr>
              <a:t>from households, cities, countries, even the whole world:</a:t>
            </a:r>
          </a:p>
          <a:p>
            <a:pPr lvl="0"/>
            <a:r>
              <a:rPr lang="en-US" sz="1200" kern="1200" dirty="0">
                <a:solidFill>
                  <a:schemeClr val="tx1"/>
                </a:solidFill>
                <a:effectLst/>
                <a:latin typeface="+mn-lt"/>
                <a:ea typeface="+mn-ea"/>
                <a:cs typeface="+mn-cs"/>
              </a:rPr>
              <a:t>1. Dirty vehicle </a:t>
            </a:r>
            <a:r>
              <a:rPr lang="en-US" sz="1200" b="1" kern="1200" dirty="0">
                <a:solidFill>
                  <a:schemeClr val="tx1"/>
                </a:solidFill>
                <a:effectLst/>
                <a:latin typeface="+mn-lt"/>
                <a:ea typeface="+mn-ea"/>
                <a:cs typeface="+mn-cs"/>
              </a:rPr>
              <a:t>emissions</a:t>
            </a:r>
            <a:r>
              <a:rPr lang="en-US" sz="1200" kern="1200" dirty="0">
                <a:solidFill>
                  <a:schemeClr val="tx1"/>
                </a:solidFill>
                <a:effectLst/>
                <a:latin typeface="+mn-lt"/>
                <a:ea typeface="+mn-ea"/>
                <a:cs typeface="+mn-cs"/>
              </a:rPr>
              <a:t> from </a:t>
            </a:r>
            <a:r>
              <a:rPr lang="en-US" sz="1200" b="1" kern="1200" dirty="0">
                <a:solidFill>
                  <a:schemeClr val="tx1"/>
                </a:solidFill>
                <a:effectLst/>
                <a:latin typeface="+mn-lt"/>
                <a:ea typeface="+mn-ea"/>
                <a:cs typeface="+mn-cs"/>
              </a:rPr>
              <a:t>aging</a:t>
            </a:r>
            <a:r>
              <a:rPr lang="en-US" sz="1200" kern="1200" dirty="0">
                <a:solidFill>
                  <a:schemeClr val="tx1"/>
                </a:solidFill>
                <a:effectLst/>
                <a:latin typeface="+mn-lt"/>
                <a:ea typeface="+mn-ea"/>
                <a:cs typeface="+mn-cs"/>
              </a:rPr>
              <a:t> vehicles that require</a:t>
            </a:r>
            <a:r>
              <a:rPr lang="en-US" sz="1200" kern="1200" baseline="0" dirty="0">
                <a:solidFill>
                  <a:schemeClr val="tx1"/>
                </a:solidFill>
                <a:effectLst/>
                <a:latin typeface="+mn-lt"/>
                <a:ea typeface="+mn-ea"/>
                <a:cs typeface="+mn-cs"/>
              </a:rPr>
              <a:t> increasing amounts of </a:t>
            </a:r>
            <a:r>
              <a:rPr lang="en-US" sz="1200" b="1" kern="1200" baseline="0" dirty="0">
                <a:solidFill>
                  <a:schemeClr val="tx1"/>
                </a:solidFill>
                <a:effectLst/>
                <a:latin typeface="+mn-lt"/>
                <a:ea typeface="+mn-ea"/>
                <a:cs typeface="+mn-cs"/>
              </a:rPr>
              <a:t>maintenance</a:t>
            </a:r>
            <a:r>
              <a:rPr lang="en-US" sz="1200" kern="1200" baseline="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The </a:t>
            </a:r>
            <a:r>
              <a:rPr lang="en-US" sz="1200" b="0" kern="1200" dirty="0">
                <a:solidFill>
                  <a:schemeClr val="tx1"/>
                </a:solidFill>
                <a:effectLst/>
                <a:latin typeface="+mn-lt"/>
                <a:ea typeface="+mn-ea"/>
                <a:cs typeface="+mn-cs"/>
              </a:rPr>
              <a:t>high</a:t>
            </a:r>
            <a:r>
              <a:rPr lang="en-US" sz="1200" b="1" kern="1200" dirty="0">
                <a:solidFill>
                  <a:schemeClr val="tx1"/>
                </a:solidFill>
                <a:effectLst/>
                <a:latin typeface="+mn-lt"/>
                <a:ea typeface="+mn-ea"/>
                <a:cs typeface="+mn-cs"/>
              </a:rPr>
              <a:t> cost of vehicle replacement</a:t>
            </a:r>
            <a:r>
              <a:rPr lang="en-US" sz="1200" kern="1200" dirty="0">
                <a:solidFill>
                  <a:schemeClr val="tx1"/>
                </a:solidFill>
                <a:effectLst/>
                <a:latin typeface="+mn-lt"/>
                <a:ea typeface="+mn-ea"/>
                <a:cs typeface="+mn-cs"/>
              </a:rPr>
              <a:t>.  For example, a new Tesla Model S runs about </a:t>
            </a:r>
            <a:r>
              <a:rPr lang="en-US" sz="1200" b="1" kern="1200" dirty="0">
                <a:solidFill>
                  <a:schemeClr val="tx1"/>
                </a:solidFill>
                <a:effectLst/>
                <a:latin typeface="+mn-lt"/>
                <a:ea typeface="+mn-ea"/>
                <a:cs typeface="+mn-cs"/>
              </a:rPr>
              <a:t>$75K to $135K</a:t>
            </a:r>
            <a:r>
              <a:rPr lang="en-US" sz="1200" kern="1200" dirty="0">
                <a:solidFill>
                  <a:schemeClr val="tx1"/>
                </a:solidFill>
                <a:effectLst/>
                <a:latin typeface="+mn-lt"/>
                <a:ea typeface="+mn-ea"/>
                <a:cs typeface="+mn-cs"/>
              </a:rPr>
              <a:t>, depending on selected</a:t>
            </a:r>
            <a:r>
              <a:rPr lang="en-US" sz="1200" kern="1200" baseline="0" dirty="0">
                <a:solidFill>
                  <a:schemeClr val="tx1"/>
                </a:solidFill>
                <a:effectLst/>
                <a:latin typeface="+mn-lt"/>
                <a:ea typeface="+mn-ea"/>
                <a:cs typeface="+mn-cs"/>
              </a:rPr>
              <a:t> options.  This one was recently purchased and configured for Police duty in </a:t>
            </a:r>
            <a:r>
              <a:rPr lang="en-US" sz="1200" b="1" kern="1200" baseline="0" dirty="0">
                <a:solidFill>
                  <a:schemeClr val="tx1"/>
                </a:solidFill>
                <a:effectLst/>
                <a:latin typeface="+mn-lt"/>
                <a:ea typeface="+mn-ea"/>
                <a:cs typeface="+mn-cs"/>
              </a:rPr>
              <a:t>Fremont</a:t>
            </a:r>
            <a:r>
              <a:rPr lang="en-US" sz="1200" kern="1200" baseline="0" dirty="0">
                <a:solidFill>
                  <a:schemeClr val="tx1"/>
                </a:solidFill>
                <a:effectLst/>
                <a:latin typeface="+mn-lt"/>
                <a:ea typeface="+mn-ea"/>
                <a:cs typeface="+mn-cs"/>
              </a:rPr>
              <a:t>, California.</a:t>
            </a:r>
          </a:p>
          <a:p>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0580A9A-9237-45E7-8620-7EAD830774F5}" type="slidenum">
              <a:rPr lang="en-US" smtClean="0"/>
              <a:t>2</a:t>
            </a:fld>
            <a:endParaRPr lang="en-US"/>
          </a:p>
        </p:txBody>
      </p:sp>
    </p:spTree>
    <p:extLst>
      <p:ext uri="{BB962C8B-B14F-4D97-AF65-F5344CB8AC3E}">
        <p14:creationId xmlns:p14="http://schemas.microsoft.com/office/powerpoint/2010/main" val="10961407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a:t>
            </a:r>
            <a:r>
              <a:rPr lang="en-US" b="1" baseline="0" dirty="0"/>
              <a:t>Nissan Leaf</a:t>
            </a:r>
            <a:r>
              <a:rPr lang="en-US" baseline="0" dirty="0"/>
              <a:t>. </a:t>
            </a:r>
            <a:r>
              <a:rPr lang="en-US" baseline="0" dirty="0" err="1"/>
              <a:t>Sourcewell</a:t>
            </a:r>
            <a:r>
              <a:rPr lang="en-US" baseline="0" dirty="0"/>
              <a:t> has negotiated the price down from an MSRP of about </a:t>
            </a:r>
            <a:r>
              <a:rPr lang="en-US" b="1" baseline="0" dirty="0"/>
              <a:t>$30,000 </a:t>
            </a:r>
            <a:r>
              <a:rPr lang="en-US" baseline="0" dirty="0"/>
              <a:t>to about $26,500.  After rebates, the final cost is only about $15,500.  The </a:t>
            </a:r>
            <a:r>
              <a:rPr lang="en-US" b="1" baseline="0" dirty="0"/>
              <a:t>40 Kw </a:t>
            </a:r>
            <a:r>
              <a:rPr lang="en-US" baseline="0" dirty="0"/>
              <a:t>battery gives us an EPA-estimated </a:t>
            </a:r>
            <a:r>
              <a:rPr lang="en-US" b="1" baseline="0" dirty="0"/>
              <a:t>151 miles </a:t>
            </a:r>
            <a:r>
              <a:rPr lang="en-US" baseline="0" dirty="0"/>
              <a:t>of range on a full charge, which should get you and 3 co-workers anywhere in the city all day long, even if you forget to charge the night before.  If that’s still not enough range for you, as of this year and for about </a:t>
            </a:r>
            <a:r>
              <a:rPr lang="en-US" b="1" baseline="0" dirty="0"/>
              <a:t>$5,000 </a:t>
            </a:r>
            <a:r>
              <a:rPr lang="en-US" baseline="0" dirty="0"/>
              <a:t>more, there’s now a </a:t>
            </a:r>
            <a:r>
              <a:rPr lang="en-US" b="1" baseline="0" dirty="0"/>
              <a:t>60 Kw</a:t>
            </a:r>
            <a:r>
              <a:rPr lang="en-US" baseline="0" dirty="0"/>
              <a:t> battery that gets about </a:t>
            </a:r>
            <a:r>
              <a:rPr lang="en-US" b="1" baseline="0" dirty="0"/>
              <a:t>225</a:t>
            </a:r>
            <a:r>
              <a:rPr lang="en-US" baseline="0" dirty="0"/>
              <a:t> </a:t>
            </a:r>
            <a:r>
              <a:rPr lang="en-US" b="1" baseline="0" dirty="0"/>
              <a:t>miles</a:t>
            </a:r>
            <a:r>
              <a:rPr lang="en-US"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Leaf is also the only currently available EV in the US readily capable of </a:t>
            </a:r>
            <a:r>
              <a:rPr lang="en-US" b="1" baseline="0" dirty="0"/>
              <a:t>Vehicle-to-Grid</a:t>
            </a:r>
            <a:r>
              <a:rPr lang="en-US" baseline="0" dirty="0"/>
              <a:t> without any special modifications and it won </a:t>
            </a:r>
            <a:r>
              <a:rPr lang="en-US" b="1" baseline="0" dirty="0"/>
              <a:t>Kelly Blue Book’s </a:t>
            </a:r>
            <a:r>
              <a:rPr lang="en-US" baseline="0" dirty="0"/>
              <a:t>2019 Best 5-Year Cost to Own award for EVs.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(Explain </a:t>
            </a:r>
            <a:r>
              <a:rPr lang="en-US" b="1" dirty="0"/>
              <a:t>buy vs. lease</a:t>
            </a:r>
            <a:r>
              <a:rPr lang="en-US" b="1" baseline="0" dirty="0"/>
              <a:t> </a:t>
            </a:r>
            <a:r>
              <a:rPr lang="en-US" baseline="0" dirty="0"/>
              <a:t>tradeoff caveat.)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https://www.kbb.com/new-cars/5-year-cost-to-own-awards/best-cto-electric-vehicle/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https://electrek.co/2018/10/18/nissan-leaf-2019-long-range-60-kwh-battery-pack-dealer-document/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0580A9A-9237-45E7-8620-7EAD830774F5}" type="slidenum">
              <a:rPr lang="en-US" smtClean="0"/>
              <a:t>20</a:t>
            </a:fld>
            <a:endParaRPr lang="en-US"/>
          </a:p>
        </p:txBody>
      </p:sp>
    </p:spTree>
    <p:extLst>
      <p:ext uri="{BB962C8B-B14F-4D97-AF65-F5344CB8AC3E}">
        <p14:creationId xmlns:p14="http://schemas.microsoft.com/office/powerpoint/2010/main" val="28259821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(Optional: </a:t>
            </a:r>
            <a:r>
              <a:rPr lang="en-US" b="1" dirty="0" err="1"/>
              <a:t>ctrl+click</a:t>
            </a:r>
            <a:r>
              <a:rPr lang="en-US" b="1" dirty="0"/>
              <a:t> slide </a:t>
            </a:r>
            <a:r>
              <a:rPr lang="en-US" dirty="0"/>
              <a:t>to play video at</a:t>
            </a:r>
            <a:r>
              <a:rPr lang="en-US" baseline="0" dirty="0"/>
              <a:t> 1 minute mark.)</a:t>
            </a:r>
          </a:p>
          <a:p>
            <a:endParaRPr lang="en-US" baseline="0" dirty="0"/>
          </a:p>
          <a:p>
            <a:r>
              <a:rPr lang="en-US" baseline="0" dirty="0"/>
              <a:t>The EV Purchasing Collaborative uses </a:t>
            </a:r>
            <a:r>
              <a:rPr lang="en-US" baseline="0" dirty="0" err="1"/>
              <a:t>Sourcewell</a:t>
            </a:r>
            <a:r>
              <a:rPr lang="en-US" baseline="0" dirty="0"/>
              <a:t> to make it easy for government agencies to purchase pre-negotiated and approved suppliers of EVs.</a:t>
            </a:r>
          </a:p>
          <a:p>
            <a:endParaRPr lang="en-US" baseline="0" dirty="0"/>
          </a:p>
          <a:p>
            <a:r>
              <a:rPr lang="en-US" baseline="0" dirty="0"/>
              <a:t>Newark already has an account with </a:t>
            </a:r>
            <a:r>
              <a:rPr lang="en-US" baseline="0" dirty="0" err="1"/>
              <a:t>Sourcewell</a:t>
            </a:r>
            <a:r>
              <a:rPr lang="en-US" baseline="0" dirty="0"/>
              <a:t> that </a:t>
            </a:r>
            <a:r>
              <a:rPr lang="en-US" b="1" baseline="0" dirty="0"/>
              <a:t>Tim </a:t>
            </a:r>
            <a:r>
              <a:rPr lang="en-US" b="1" baseline="0" dirty="0" err="1"/>
              <a:t>Filasky</a:t>
            </a:r>
            <a:r>
              <a:rPr lang="en-US" baseline="0" dirty="0"/>
              <a:t> currently uses for the city’s </a:t>
            </a:r>
            <a:r>
              <a:rPr lang="en-US" b="1" baseline="0" dirty="0"/>
              <a:t>Vehicle and Equipment Replacement Program</a:t>
            </a:r>
            <a:r>
              <a:rPr lang="en-US" baseline="0" dirty="0"/>
              <a:t>.</a:t>
            </a:r>
          </a:p>
          <a:p>
            <a:endParaRPr lang="en-US" baseline="0" dirty="0"/>
          </a:p>
          <a:p>
            <a:r>
              <a:rPr lang="en-US" baseline="0" dirty="0"/>
              <a:t>So, if the decision is made to purchase EVs, Tim can simply use </a:t>
            </a:r>
            <a:r>
              <a:rPr lang="en-US" baseline="0" dirty="0" err="1"/>
              <a:t>Sourcewell</a:t>
            </a:r>
            <a:r>
              <a:rPr lang="en-US" baseline="0" dirty="0"/>
              <a:t> through the EV Purchasing Collaborative in the same way he has for his other purchases.</a:t>
            </a:r>
          </a:p>
          <a:p>
            <a:r>
              <a:rPr lang="en-US"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https://www.sourcewell-mn.gov/</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hlinkClick r:id="rId4"/>
              </a:rPr>
              <a:t>https://youtu.be/yrZJLXmqkeA</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00580A9A-9237-45E7-8620-7EAD830774F5}" type="slidenum">
              <a:rPr lang="en-US" smtClean="0"/>
              <a:t>21</a:t>
            </a:fld>
            <a:endParaRPr lang="en-US"/>
          </a:p>
        </p:txBody>
      </p:sp>
    </p:spTree>
    <p:extLst>
      <p:ext uri="{BB962C8B-B14F-4D97-AF65-F5344CB8AC3E}">
        <p14:creationId xmlns:p14="http://schemas.microsoft.com/office/powerpoint/2010/main" val="31648760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last section looks at the </a:t>
            </a:r>
            <a:r>
              <a:rPr lang="en-US" b="1" baseline="0" dirty="0"/>
              <a:t>benefits</a:t>
            </a:r>
            <a:r>
              <a:rPr lang="en-US" baseline="0" dirty="0"/>
              <a:t>.</a:t>
            </a:r>
          </a:p>
        </p:txBody>
      </p:sp>
      <p:sp>
        <p:nvSpPr>
          <p:cNvPr id="4" name="Slide Number Placeholder 3"/>
          <p:cNvSpPr>
            <a:spLocks noGrp="1"/>
          </p:cNvSpPr>
          <p:nvPr>
            <p:ph type="sldNum" sz="quarter" idx="10"/>
          </p:nvPr>
        </p:nvSpPr>
        <p:spPr/>
        <p:txBody>
          <a:bodyPr/>
          <a:lstStyle/>
          <a:p>
            <a:fld id="{00580A9A-9237-45E7-8620-7EAD830774F5}" type="slidenum">
              <a:rPr lang="en-US" smtClean="0"/>
              <a:t>22</a:t>
            </a:fld>
            <a:endParaRPr lang="en-US"/>
          </a:p>
        </p:txBody>
      </p:sp>
    </p:spTree>
    <p:extLst>
      <p:ext uri="{BB962C8B-B14F-4D97-AF65-F5344CB8AC3E}">
        <p14:creationId xmlns:p14="http://schemas.microsoft.com/office/powerpoint/2010/main" val="13519670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An </a:t>
            </a:r>
            <a:r>
              <a:rPr lang="en-US" sz="1200" b="1" i="0" u="none" strike="noStrike" kern="1200" dirty="0">
                <a:solidFill>
                  <a:schemeClr val="tx1"/>
                </a:solidFill>
                <a:effectLst/>
                <a:latin typeface="+mn-lt"/>
                <a:ea typeface="+mn-ea"/>
                <a:cs typeface="+mn-cs"/>
              </a:rPr>
              <a:t>electrified transportation system </a:t>
            </a:r>
            <a:r>
              <a:rPr lang="en-US" sz="1200" b="0" i="0" u="none" strike="noStrike" kern="1200" dirty="0">
                <a:solidFill>
                  <a:schemeClr val="tx1"/>
                </a:solidFill>
                <a:effectLst/>
                <a:latin typeface="+mn-lt"/>
                <a:ea typeface="+mn-ea"/>
                <a:cs typeface="+mn-cs"/>
              </a:rPr>
              <a:t>is powered by a wide variety of </a:t>
            </a:r>
            <a:r>
              <a:rPr lang="en-US" sz="1200" b="1" i="0" u="none" strike="noStrike" kern="1200" dirty="0">
                <a:solidFill>
                  <a:schemeClr val="tx1"/>
                </a:solidFill>
                <a:effectLst/>
                <a:latin typeface="+mn-lt"/>
                <a:ea typeface="+mn-ea"/>
                <a:cs typeface="+mn-cs"/>
              </a:rPr>
              <a:t>domestic sources </a:t>
            </a:r>
            <a:r>
              <a:rPr lang="en-US" sz="1200" b="0" i="0" u="none" strike="noStrike" kern="1200" dirty="0">
                <a:solidFill>
                  <a:schemeClr val="tx1"/>
                </a:solidFill>
                <a:effectLst/>
                <a:latin typeface="+mn-lt"/>
                <a:ea typeface="+mn-ea"/>
                <a:cs typeface="+mn-cs"/>
              </a:rPr>
              <a:t>which reduce our </a:t>
            </a:r>
            <a:r>
              <a:rPr lang="en-US" sz="1200" b="1" i="0" u="none" strike="noStrike" kern="1200" dirty="0">
                <a:solidFill>
                  <a:schemeClr val="tx1"/>
                </a:solidFill>
                <a:effectLst/>
                <a:latin typeface="+mn-lt"/>
                <a:ea typeface="+mn-ea"/>
                <a:cs typeface="+mn-cs"/>
              </a:rPr>
              <a:t>dependence on oil</a:t>
            </a:r>
            <a:r>
              <a:rPr lang="en-US" sz="1200" b="0" i="0" u="none" strike="noStrike" kern="1200" dirty="0">
                <a:solidFill>
                  <a:schemeClr val="tx1"/>
                </a:solidFill>
                <a:effectLst/>
                <a:latin typeface="+mn-lt"/>
                <a:ea typeface="+mn-ea"/>
                <a:cs typeface="+mn-cs"/>
              </a:rPr>
              <a:t>. It </a:t>
            </a:r>
            <a:r>
              <a:rPr lang="en-US" sz="1200" b="1" i="0" u="none" strike="noStrike" kern="1200" dirty="0">
                <a:solidFill>
                  <a:schemeClr val="tx1"/>
                </a:solidFill>
                <a:effectLst/>
                <a:latin typeface="+mn-lt"/>
                <a:ea typeface="+mn-ea"/>
                <a:cs typeface="+mn-cs"/>
              </a:rPr>
              <a:t>costs less </a:t>
            </a:r>
            <a:r>
              <a:rPr lang="en-US" sz="1200" b="0" i="0" u="none" strike="noStrike" kern="1200" dirty="0">
                <a:solidFill>
                  <a:schemeClr val="tx1"/>
                </a:solidFill>
                <a:effectLst/>
                <a:latin typeface="+mn-lt"/>
                <a:ea typeface="+mn-ea"/>
                <a:cs typeface="+mn-cs"/>
              </a:rPr>
              <a:t>to own and operate because </a:t>
            </a:r>
            <a:r>
              <a:rPr lang="en-US" sz="1200" b="1" i="0" u="none" strike="noStrike" kern="1200" dirty="0">
                <a:solidFill>
                  <a:schemeClr val="tx1"/>
                </a:solidFill>
                <a:effectLst/>
                <a:latin typeface="+mn-lt"/>
                <a:ea typeface="+mn-ea"/>
                <a:cs typeface="+mn-cs"/>
              </a:rPr>
              <a:t>electricity rates are low and stable</a:t>
            </a:r>
            <a:r>
              <a:rPr lang="en-US" sz="1200" b="0" i="0" u="none" strike="noStrike" kern="1200" dirty="0">
                <a:solidFill>
                  <a:schemeClr val="tx1"/>
                </a:solidFill>
                <a:effectLst/>
                <a:latin typeface="+mn-lt"/>
                <a:ea typeface="+mn-ea"/>
                <a:cs typeface="+mn-cs"/>
              </a:rPr>
              <a:t>, which insulates public fleets from </a:t>
            </a:r>
            <a:r>
              <a:rPr lang="en-US" sz="1200" b="1" i="0" u="none" strike="noStrike" kern="1200" dirty="0">
                <a:solidFill>
                  <a:schemeClr val="tx1"/>
                </a:solidFill>
                <a:effectLst/>
                <a:latin typeface="+mn-lt"/>
                <a:ea typeface="+mn-ea"/>
                <a:cs typeface="+mn-cs"/>
              </a:rPr>
              <a:t>volatile oil markets</a:t>
            </a:r>
            <a:r>
              <a:rPr lang="en-US" sz="1200" b="0" i="0" u="none" strike="noStrike" kern="1200" dirty="0">
                <a:solidFill>
                  <a:schemeClr val="tx1"/>
                </a:solidFill>
                <a:effectLst/>
                <a:latin typeface="+mn-lt"/>
                <a:ea typeface="+mn-ea"/>
                <a:cs typeface="+mn-cs"/>
              </a:rPr>
              <a:t>.</a:t>
            </a:r>
            <a:endParaRPr lang="en-US" b="1" dirty="0"/>
          </a:p>
          <a:p>
            <a:endParaRPr lang="en-US" dirty="0"/>
          </a:p>
          <a:p>
            <a:endParaRPr lang="en-US" dirty="0"/>
          </a:p>
          <a:p>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https://www.denvergov.org/passgas</a:t>
            </a:r>
            <a:endParaRPr lang="en-US" dirty="0"/>
          </a:p>
          <a:p>
            <a:endParaRPr lang="en-US" dirty="0"/>
          </a:p>
        </p:txBody>
      </p:sp>
      <p:sp>
        <p:nvSpPr>
          <p:cNvPr id="4" name="Slide Number Placeholder 3"/>
          <p:cNvSpPr>
            <a:spLocks noGrp="1"/>
          </p:cNvSpPr>
          <p:nvPr>
            <p:ph type="sldNum" sz="quarter" idx="5"/>
          </p:nvPr>
        </p:nvSpPr>
        <p:spPr/>
        <p:txBody>
          <a:bodyPr/>
          <a:lstStyle/>
          <a:p>
            <a:fld id="{00580A9A-9237-45E7-8620-7EAD830774F5}" type="slidenum">
              <a:rPr lang="en-US" smtClean="0"/>
              <a:t>23</a:t>
            </a:fld>
            <a:endParaRPr lang="en-US"/>
          </a:p>
        </p:txBody>
      </p:sp>
    </p:spTree>
    <p:extLst>
      <p:ext uri="{BB962C8B-B14F-4D97-AF65-F5344CB8AC3E}">
        <p14:creationId xmlns:p14="http://schemas.microsoft.com/office/powerpoint/2010/main" val="10872140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By</a:t>
            </a:r>
            <a:r>
              <a:rPr lang="en-US" b="1" baseline="0" dirty="0"/>
              <a:t> now </a:t>
            </a:r>
            <a:r>
              <a:rPr lang="en-US" baseline="0" dirty="0"/>
              <a:t>you might be thinking, “That all sounds great and all, but I want to know </a:t>
            </a:r>
            <a:r>
              <a:rPr lang="en-US" b="1" baseline="0" dirty="0"/>
              <a:t>how much MORE this will cost </a:t>
            </a:r>
            <a:r>
              <a:rPr lang="en-US" baseline="0" dirty="0"/>
              <a:t>us than the current plan.” Well, here’s the </a:t>
            </a:r>
            <a:r>
              <a:rPr lang="en-US" b="1" baseline="0" dirty="0"/>
              <a:t>numbers</a:t>
            </a:r>
            <a:r>
              <a:rPr lang="en-US" baseline="0" dirty="0"/>
              <a:t> and the </a:t>
            </a:r>
            <a:r>
              <a:rPr lang="en-US" b="1" baseline="0" dirty="0"/>
              <a:t>good news</a:t>
            </a:r>
            <a:r>
              <a:rPr lang="en-US" baseline="0" dirty="0"/>
              <a:t>.</a:t>
            </a:r>
          </a:p>
          <a:p>
            <a:endParaRPr lang="en-US" sz="2400" dirty="0"/>
          </a:p>
          <a:p>
            <a:r>
              <a:rPr lang="en-US" sz="2400" dirty="0"/>
              <a:t>The cost of the current 5-year vehicle replacement plan for 11 sedans is </a:t>
            </a:r>
            <a:r>
              <a:rPr lang="en-US" sz="3200" b="0" dirty="0"/>
              <a:t>almost $300K.</a:t>
            </a:r>
          </a:p>
          <a:p>
            <a:endParaRPr lang="en-US" sz="3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cost over the same 5-years to upgrade to 11 Nissan </a:t>
            </a:r>
            <a:r>
              <a:rPr lang="en-US" sz="1200" dirty="0" err="1"/>
              <a:t>Leafs</a:t>
            </a:r>
            <a:r>
              <a:rPr lang="en-US" sz="1200" dirty="0"/>
              <a:t> and ChargePoint charging stations, minus all the rebates I talked about earlier, is just under $180K.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That’s a </a:t>
            </a:r>
            <a:r>
              <a:rPr lang="en-US" sz="1200" b="1" dirty="0"/>
              <a:t>SAVINGS</a:t>
            </a:r>
            <a:r>
              <a:rPr lang="en-US" sz="1200" dirty="0"/>
              <a:t> of # …almost $120,000 for just procuring the first 11 EVs in the fleet.  I should point out that there is a relatively minor follow on cost for software support.  Also, the installation parts, and labor are not included in this figure, but the installation should be able to be performed internally by our own electrical department.  So this calculation should be pretty close.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cost of a 5-year EV upgrade: (($26,520 per 2019 Nissan Leaf  - $7,500 federal rebate - $3,500 state rebate) x 11 cars) + </a:t>
            </a:r>
            <a:r>
              <a:rPr lang="en-US" sz="1200" dirty="0">
                <a:solidFill>
                  <a:srgbClr val="FFC000"/>
                </a:solidFill>
              </a:rPr>
              <a:t>(((($6,695 Charge Point CT 4021 x 5) + $7,210 Charge Point CT4021-GW1) x 10% CM discount) – 75% state workplace rebate)</a:t>
            </a:r>
            <a:r>
              <a:rPr lang="en-US" sz="1200" dirty="0"/>
              <a:t> = $179,874 + software support, installation parts and labor, if we were to go with ChargePoint CT4000 charging stations.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…OR, substitute a 5-year ChargePoint as a Service (</a:t>
            </a:r>
            <a:r>
              <a:rPr lang="en-US" sz="1200" dirty="0" err="1"/>
              <a:t>CPaaS</a:t>
            </a:r>
            <a:r>
              <a:rPr lang="en-US" sz="1200" dirty="0"/>
              <a:t>) for $36,000 instead of the $9,154 up front cost (not recommended).  That’s $100 per month per port for 5 years.</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$170,720 for 11 </a:t>
            </a:r>
            <a:r>
              <a:rPr lang="en-US" baseline="0" dirty="0" err="1"/>
              <a:t>Leafs</a:t>
            </a:r>
            <a:r>
              <a:rPr lang="en-US" baseline="0" dirty="0"/>
              <a:t> + $9,154 for charging stations  = $179,874 EV Plan</a:t>
            </a:r>
          </a:p>
          <a:p>
            <a:endParaRPr lang="en-US" baseline="0" dirty="0"/>
          </a:p>
          <a:p>
            <a:endParaRPr lang="en-US" baseline="0" dirty="0"/>
          </a:p>
          <a:p>
            <a:r>
              <a:rPr lang="en-US" baseline="0" dirty="0"/>
              <a:t>*In case you were wondering why there’s two different Charge Point models shown, the more expensive one contains a cell-tower gateway.  It’s needed to share a wireless network with the other non-gateway stations.</a:t>
            </a:r>
          </a:p>
          <a:p>
            <a:endParaRPr lang="en-US" baseline="0" dirty="0"/>
          </a:p>
          <a:p>
            <a:r>
              <a:rPr lang="en-US" baseline="0" dirty="0"/>
              <a:t>Additional Parts include any sub-panels, underground conduit, wiring, and concrete pads.  Likely in the single-digit thousands.  Rather than hiring outside contractors, installation labor can be performed by workers already on the city payroll.</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https://smartchargeamerica.com/electric-car-chargers/commercial/chargepoint-ct4021-gw1-gateway-unit/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http://www.nyc.gov/html/dcas/downloads/pdf/fleet/Robert_Martinez_NYPD_The_Electric_Vehicle_Revolution_for_Government_Fleets.pdf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baseline="0" dirty="0"/>
          </a:p>
        </p:txBody>
      </p:sp>
      <p:sp>
        <p:nvSpPr>
          <p:cNvPr id="4" name="Slide Number Placeholder 3"/>
          <p:cNvSpPr>
            <a:spLocks noGrp="1"/>
          </p:cNvSpPr>
          <p:nvPr>
            <p:ph type="sldNum" sz="quarter" idx="10"/>
          </p:nvPr>
        </p:nvSpPr>
        <p:spPr/>
        <p:txBody>
          <a:bodyPr/>
          <a:lstStyle/>
          <a:p>
            <a:fld id="{00580A9A-9237-45E7-8620-7EAD830774F5}" type="slidenum">
              <a:rPr lang="en-US" smtClean="0"/>
              <a:t>24</a:t>
            </a:fld>
            <a:endParaRPr lang="en-US"/>
          </a:p>
        </p:txBody>
      </p:sp>
    </p:spTree>
    <p:extLst>
      <p:ext uri="{BB962C8B-B14F-4D97-AF65-F5344CB8AC3E}">
        <p14:creationId xmlns:p14="http://schemas.microsoft.com/office/powerpoint/2010/main" val="15272567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here’s the </a:t>
            </a:r>
            <a:r>
              <a:rPr lang="en-US" b="1" dirty="0"/>
              <a:t>comparison</a:t>
            </a:r>
            <a:r>
              <a:rPr lang="en-US" dirty="0"/>
              <a:t> of Charge</a:t>
            </a:r>
            <a:r>
              <a:rPr lang="en-US" baseline="0" dirty="0"/>
              <a:t>Point to the</a:t>
            </a:r>
            <a:r>
              <a:rPr lang="en-US" dirty="0"/>
              <a:t> </a:t>
            </a:r>
            <a:r>
              <a:rPr lang="en-US" dirty="0" err="1"/>
              <a:t>Nuvve</a:t>
            </a:r>
            <a:r>
              <a:rPr lang="en-US" dirty="0"/>
              <a:t> charging station.  #It’s about $5K more up front, but keep in mind the </a:t>
            </a:r>
            <a:r>
              <a:rPr lang="en-US" dirty="0" err="1"/>
              <a:t>Nuvve</a:t>
            </a:r>
            <a:r>
              <a:rPr lang="en-US" dirty="0"/>
              <a:t> </a:t>
            </a:r>
            <a:r>
              <a:rPr lang="en-US" b="1" dirty="0"/>
              <a:t>advantages.</a:t>
            </a:r>
            <a:r>
              <a:rPr lang="en-US" dirty="0"/>
              <a:t> It’s a University of Delaware spinoff company, their s</a:t>
            </a:r>
            <a:r>
              <a:rPr lang="en-US" baseline="0" dirty="0"/>
              <a:t>oftware support is included in the price, and a Vehicle-To-Grid DC charger should be available soon that can pay for itself while stabilizing the grid.  They are also working on </a:t>
            </a:r>
            <a:r>
              <a:rPr lang="en-US" baseline="0" dirty="0" err="1"/>
              <a:t>Sourcewell</a:t>
            </a:r>
            <a:r>
              <a:rPr lang="en-US" baseline="0" dirty="0"/>
              <a:t> offerings, charging stations with multiple connectors, and a cheaper pedestal to bring the price down further.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(($26,520 per 2019 Nissan Leaf  - $7,500 federal rebate - $3,500 state rebate) x 11) + </a:t>
            </a:r>
            <a:r>
              <a:rPr lang="en-US" sz="1200" dirty="0">
                <a:solidFill>
                  <a:srgbClr val="92D050"/>
                </a:solidFill>
              </a:rPr>
              <a:t>((($1,200 </a:t>
            </a:r>
            <a:r>
              <a:rPr lang="en-US" sz="1200" dirty="0" err="1">
                <a:solidFill>
                  <a:srgbClr val="92D050"/>
                </a:solidFill>
              </a:rPr>
              <a:t>Nuvve</a:t>
            </a:r>
            <a:r>
              <a:rPr lang="en-US" sz="1200" dirty="0">
                <a:solidFill>
                  <a:srgbClr val="92D050"/>
                </a:solidFill>
              </a:rPr>
              <a:t> EVSEB-P1-H1 +$1,000 pedestal) x 11) – 75% state workplace rebate for the first 6 chargers)</a:t>
            </a:r>
            <a:r>
              <a:rPr lang="en-US" sz="1200" dirty="0"/>
              <a:t> = $185,020 + installation parts and labor</a:t>
            </a:r>
          </a:p>
          <a:p>
            <a:endParaRPr lang="en-US" baseline="0" dirty="0"/>
          </a:p>
          <a:p>
            <a:r>
              <a:rPr lang="en-US" baseline="0" dirty="0"/>
              <a:t>$170,720 for 11 </a:t>
            </a:r>
            <a:r>
              <a:rPr lang="en-US" baseline="0" dirty="0" err="1"/>
              <a:t>Leafs</a:t>
            </a:r>
            <a:endParaRPr lang="en-US" baseline="0" dirty="0"/>
          </a:p>
          <a:p>
            <a:endParaRPr lang="en-US" baseline="0" dirty="0"/>
          </a:p>
          <a:p>
            <a:r>
              <a:rPr lang="en-US" baseline="0" dirty="0"/>
              <a:t>$24,200 for discounted chargers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$3,300+$11,000 = $14,300 after state rebate</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https://nuvve.com/</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https://www.fleetcarma.com/latest-vehicle-grid-v2g-charging/</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V2G, they also have a 30 kW DC </a:t>
            </a:r>
            <a:r>
              <a:rPr lang="en-US" dirty="0" err="1"/>
              <a:t>CHAdeMO</a:t>
            </a:r>
            <a:r>
              <a:rPr lang="en-US" dirty="0"/>
              <a:t> station for about $10,000.  While much more expensive up front, it can be expected to pay back about $1,000 per year by selling spare electricity back to the grid during peak times.  If opting for the V2G station, </a:t>
            </a:r>
            <a:r>
              <a:rPr lang="en-US" dirty="0" err="1"/>
              <a:t>Nuuve</a:t>
            </a:r>
            <a:r>
              <a:rPr lang="en-US" dirty="0"/>
              <a:t> </a:t>
            </a:r>
            <a:r>
              <a:rPr lang="en-US"/>
              <a:t>recommends using </a:t>
            </a:r>
            <a:r>
              <a:rPr lang="en-US" dirty="0"/>
              <a:t>a monthly service model of $50-100 per station that includes the equipment and operation.</a:t>
            </a:r>
          </a:p>
          <a:p>
            <a:endParaRPr lang="en-US" baseline="0" dirty="0"/>
          </a:p>
        </p:txBody>
      </p:sp>
      <p:sp>
        <p:nvSpPr>
          <p:cNvPr id="4" name="Slide Number Placeholder 3"/>
          <p:cNvSpPr>
            <a:spLocks noGrp="1"/>
          </p:cNvSpPr>
          <p:nvPr>
            <p:ph type="sldNum" sz="quarter" idx="10"/>
          </p:nvPr>
        </p:nvSpPr>
        <p:spPr/>
        <p:txBody>
          <a:bodyPr/>
          <a:lstStyle/>
          <a:p>
            <a:fld id="{00580A9A-9237-45E7-8620-7EAD830774F5}" type="slidenum">
              <a:rPr lang="en-US" smtClean="0"/>
              <a:t>25</a:t>
            </a:fld>
            <a:endParaRPr lang="en-US"/>
          </a:p>
        </p:txBody>
      </p:sp>
    </p:spTree>
    <p:extLst>
      <p:ext uri="{BB962C8B-B14F-4D97-AF65-F5344CB8AC3E}">
        <p14:creationId xmlns:p14="http://schemas.microsoft.com/office/powerpoint/2010/main" val="29133326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u="none" strike="noStrike" kern="1200" dirty="0">
                <a:solidFill>
                  <a:schemeClr val="tx1"/>
                </a:solidFill>
                <a:effectLst/>
                <a:latin typeface="+mn-lt"/>
                <a:ea typeface="+mn-ea"/>
                <a:cs typeface="+mn-cs"/>
              </a:rPr>
              <a:t>I noticed that the majority of the current fleet comes from American manufactures, so here’s the All-American </a:t>
            </a:r>
            <a:r>
              <a:rPr lang="en-US" sz="2400" b="1" i="0" u="none" strike="noStrike" kern="1200" dirty="0">
                <a:solidFill>
                  <a:schemeClr val="tx1"/>
                </a:solidFill>
                <a:effectLst/>
                <a:latin typeface="+mn-lt"/>
                <a:ea typeface="+mn-ea"/>
                <a:cs typeface="+mn-cs"/>
              </a:rPr>
              <a:t>Tesla</a:t>
            </a:r>
            <a:r>
              <a:rPr lang="en-US" sz="2400" b="1" i="0" u="none" strike="noStrike" kern="1200" baseline="0" dirty="0">
                <a:solidFill>
                  <a:schemeClr val="tx1"/>
                </a:solidFill>
                <a:effectLst/>
                <a:latin typeface="+mn-lt"/>
                <a:ea typeface="+mn-ea"/>
                <a:cs typeface="+mn-cs"/>
              </a:rPr>
              <a:t> Model 3</a:t>
            </a:r>
            <a:r>
              <a:rPr lang="en-US" sz="2400" b="0" i="0" u="none" strike="noStrike" kern="1200" baseline="0" dirty="0">
                <a:solidFill>
                  <a:schemeClr val="tx1"/>
                </a:solidFill>
                <a:effectLst/>
                <a:latin typeface="+mn-lt"/>
                <a:ea typeface="+mn-ea"/>
                <a:cs typeface="+mn-cs"/>
              </a:rPr>
              <a:t> option.  As of May 27th, they now start at </a:t>
            </a:r>
            <a:r>
              <a:rPr lang="en-US" sz="2400" b="1" i="0" u="none" strike="noStrike" kern="1200" baseline="0" dirty="0">
                <a:solidFill>
                  <a:schemeClr val="tx1"/>
                </a:solidFill>
                <a:effectLst/>
                <a:latin typeface="+mn-lt"/>
                <a:ea typeface="+mn-ea"/>
                <a:cs typeface="+mn-cs"/>
              </a:rPr>
              <a:t>$39,900</a:t>
            </a:r>
            <a:r>
              <a:rPr lang="en-US" sz="2400" b="0" i="0" u="none" strike="noStrike" kern="1200" baseline="0" dirty="0">
                <a:solidFill>
                  <a:schemeClr val="tx1"/>
                </a:solidFill>
                <a:effectLst/>
                <a:latin typeface="+mn-lt"/>
                <a:ea typeface="+mn-ea"/>
                <a:cs typeface="+mn-cs"/>
              </a:rPr>
              <a:t>.  </a:t>
            </a:r>
          </a:p>
          <a:p>
            <a:endParaRPr lang="en-US" sz="2400" b="0" i="0" u="none" strike="noStrike" kern="1200" baseline="0" dirty="0">
              <a:solidFill>
                <a:schemeClr val="tx1"/>
              </a:solidFill>
              <a:effectLst/>
              <a:latin typeface="+mn-lt"/>
              <a:ea typeface="+mn-ea"/>
              <a:cs typeface="+mn-cs"/>
            </a:endParaRPr>
          </a:p>
          <a:p>
            <a:r>
              <a:rPr lang="en-US" sz="2400" dirty="0"/>
              <a:t>The cost of a 5-year EV plan for 11 Tesla Model 3s and 11 Tesla charging stations, minus lifecycle fuel and maintenance savings is about </a:t>
            </a:r>
            <a:r>
              <a:rPr lang="en-US" sz="3200" b="1" dirty="0"/>
              <a:t>$327,000</a:t>
            </a:r>
            <a:r>
              <a:rPr lang="en-US" sz="3200" b="0" dirty="0"/>
              <a:t>.</a:t>
            </a:r>
          </a:p>
          <a:p>
            <a:r>
              <a:rPr lang="en-US" sz="2400" b="1" dirty="0"/>
              <a:t>#</a:t>
            </a:r>
            <a:r>
              <a:rPr lang="en-US" sz="2400" b="0" dirty="0"/>
              <a:t>So, </a:t>
            </a:r>
            <a:r>
              <a:rPr lang="en-US" sz="2400" b="1" dirty="0"/>
              <a:t>Lifecycle Cost of 11 Tesla Model 3s</a:t>
            </a:r>
            <a:r>
              <a:rPr lang="en-US" sz="2400" b="0" dirty="0"/>
              <a:t> is about</a:t>
            </a:r>
            <a:r>
              <a:rPr lang="en-US" sz="2400" dirty="0"/>
              <a:t> </a:t>
            </a:r>
            <a:r>
              <a:rPr lang="en-US" sz="4000" b="1" dirty="0"/>
              <a:t>$28,000</a:t>
            </a:r>
            <a:endParaRPr lang="en-US" sz="2400" b="0" i="0" u="none" strike="noStrike" kern="1200" baseline="0" dirty="0">
              <a:solidFill>
                <a:schemeClr val="tx1"/>
              </a:solidFill>
              <a:effectLst/>
              <a:latin typeface="+mn-lt"/>
              <a:ea typeface="+mn-ea"/>
              <a:cs typeface="+mn-cs"/>
            </a:endParaRPr>
          </a:p>
          <a:p>
            <a:endParaRPr lang="en-US" sz="24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aseline="0" dirty="0"/>
              <a:t>Pearl White is an extra $2,000 each if you really don’t want black, but that $24,000 paint job essentially brings our savings to a net zero.  This just reminds me of Henry Ford’s Model T’s.  You can have any color you want, as long as it’s black.  </a:t>
            </a:r>
            <a:r>
              <a:rPr lang="en-US" sz="2400" b="0" i="0" u="none" strike="noStrike" kern="1200" baseline="0" dirty="0">
                <a:solidFill>
                  <a:schemeClr val="tx1"/>
                </a:solidFill>
                <a:effectLst/>
                <a:latin typeface="+mn-lt"/>
                <a:ea typeface="+mn-ea"/>
                <a:cs typeface="+mn-cs"/>
              </a:rPr>
              <a:t>Delivery takes about 6-8 weeks. If you account for rebates, Model 3s are about twice the procurement price of a base model Nissan Leaf, which is at least </a:t>
            </a:r>
            <a:r>
              <a:rPr lang="en-US" sz="2400" b="0" i="1" u="sng" strike="noStrike" kern="1200" baseline="0" dirty="0">
                <a:solidFill>
                  <a:schemeClr val="tx1"/>
                </a:solidFill>
                <a:effectLst/>
                <a:latin typeface="+mn-lt"/>
                <a:ea typeface="+mn-ea"/>
                <a:cs typeface="+mn-cs"/>
              </a:rPr>
              <a:t>assembled</a:t>
            </a:r>
            <a:r>
              <a:rPr lang="en-US" sz="2400" b="0" i="0" u="none" strike="noStrike" kern="1200" baseline="0" dirty="0">
                <a:solidFill>
                  <a:schemeClr val="tx1"/>
                </a:solidFill>
                <a:effectLst/>
                <a:latin typeface="+mn-lt"/>
                <a:ea typeface="+mn-ea"/>
                <a:cs typeface="+mn-cs"/>
              </a:rPr>
              <a:t> in the USA.  So, is it worth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There’s also the Chevy Bolt at $32,702 on the Climate Mayors site.  New York and Maryland are currently testing them out with their police departments too.  So…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cost of a 5-year EV upgrade: (($39,900 per Tesla Model 3 + $1,200 Destination and Doc fee  - $3,750 federal rebate - $3,500 state rebate) x 11 cars) = $372,350 net for car purchase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r>
              <a:rPr lang="en-US" sz="1200" dirty="0">
                <a:solidFill>
                  <a:srgbClr val="FFC000"/>
                </a:solidFill>
              </a:rPr>
              <a:t>$500 Tesla charging station x 11 – 75% state workplace rebate on first six chargers</a:t>
            </a:r>
            <a:r>
              <a:rPr lang="en-US" sz="1200" dirty="0"/>
              <a:t> = </a:t>
            </a:r>
            <a:r>
              <a:rPr lang="en-US" baseline="0" dirty="0"/>
              <a:t>(($500 x 6) x .25) + ($500 x 5) = $3,250 net for charging stations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Cars + charging stations =$</a:t>
            </a:r>
            <a:r>
              <a:rPr lang="en-US" baseline="0" dirty="0"/>
              <a:t>375,600</a:t>
            </a:r>
            <a:r>
              <a:rPr lang="en-US" sz="1200" dirty="0"/>
              <a:t>+ installation parts and labor*.  That’s about a $75,900 increase up front.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But, then factor in fuel and maintenance savings: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11 vehicles.  25,285 gallons of gasoline.  Vs. Model 3.  (64,545 avg mi / 124 </a:t>
            </a:r>
            <a:r>
              <a:rPr lang="en-US" baseline="0" dirty="0" err="1"/>
              <a:t>MPGe</a:t>
            </a:r>
            <a:r>
              <a:rPr lang="en-US" baseline="0" dirty="0"/>
              <a:t> city) x 11 = 5,726 lifetime “gallons”. </a:t>
            </a:r>
            <a:r>
              <a:rPr lang="en-US" b="0" baseline="0" dirty="0"/>
              <a:t>25,285 current gallons – 5,726 new “gallons” = 19,559 fewer gallons by switching to Model 3s.  19,559 gallons x $2.25/gallon average = $44,008</a:t>
            </a: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Oil changes: 11 vehicles x $40 per change x 2/year x 5 years = $4,400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So, the new 11-car EV plan becomes:  $375,600 - $44,008 - $4,400 = $327,192 net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https://www.tesla.com/model3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https://www.freightwaves.com/news/trucking/tesla-buys-trucking-capacity-maybe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http://hyattsville.org/733/Electric-Police-Vehicles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https://www.government-fleet.com/157780/chevrolet-bolt-ev-patrol-car-hits-the-streets-in-md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http://www.nyc.gov/html/dcas/downloads/pdf/fleet/Robert_Martinez_NYPD_The_Electric_Vehicle_Revolution_for_Government_Fleets.pdf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aseline="0" dirty="0"/>
              <a:t>*Additional Parts include any sub-panels, underground conduit, wiring, and concrete pads.  Likely in the single-digit thousands.  Rather than hiring outside contractors, installation labor can be performed by workers already on the city payroll.</a:t>
            </a:r>
          </a:p>
        </p:txBody>
      </p:sp>
      <p:sp>
        <p:nvSpPr>
          <p:cNvPr id="4" name="Slide Number Placeholder 3"/>
          <p:cNvSpPr>
            <a:spLocks noGrp="1"/>
          </p:cNvSpPr>
          <p:nvPr>
            <p:ph type="sldNum" sz="quarter" idx="10"/>
          </p:nvPr>
        </p:nvSpPr>
        <p:spPr/>
        <p:txBody>
          <a:bodyPr/>
          <a:lstStyle/>
          <a:p>
            <a:fld id="{00580A9A-9237-45E7-8620-7EAD830774F5}" type="slidenum">
              <a:rPr lang="en-US" smtClean="0"/>
              <a:t>26</a:t>
            </a:fld>
            <a:endParaRPr lang="en-US"/>
          </a:p>
        </p:txBody>
      </p:sp>
    </p:spTree>
    <p:extLst>
      <p:ext uri="{BB962C8B-B14F-4D97-AF65-F5344CB8AC3E}">
        <p14:creationId xmlns:p14="http://schemas.microsoft.com/office/powerpoint/2010/main" val="13149343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Just </a:t>
            </a:r>
            <a:r>
              <a:rPr lang="en-US" b="1" baseline="0" dirty="0"/>
              <a:t>for the fun of it</a:t>
            </a:r>
            <a:r>
              <a:rPr lang="en-US" baseline="0" dirty="0"/>
              <a:t>, let’s look at how </a:t>
            </a:r>
            <a:r>
              <a:rPr lang="en-US" b="1" baseline="0" dirty="0"/>
              <a:t>feasible</a:t>
            </a:r>
            <a:r>
              <a:rPr lang="en-US" baseline="0" dirty="0"/>
              <a:t> it might be to </a:t>
            </a:r>
            <a:r>
              <a:rPr lang="en-US" b="1" baseline="0" dirty="0"/>
              <a:t>upgrade the Police Department</a:t>
            </a:r>
            <a:r>
              <a:rPr lang="en-US" baseline="0" dirty="0"/>
              <a:t>.  Because, </a:t>
            </a:r>
            <a:r>
              <a:rPr lang="en-US" b="1" baseline="0" dirty="0"/>
              <a:t>what cop wouldn’t want to chase down some suspects with one of these</a:t>
            </a:r>
            <a:r>
              <a:rPr lang="en-US" baseline="0" dirty="0"/>
              <a:t>?!</a:t>
            </a:r>
          </a:p>
          <a:p>
            <a:endParaRPr lang="en-US" baseline="0" dirty="0"/>
          </a:p>
          <a:p>
            <a:endParaRPr lang="en-US" baseline="0" dirty="0"/>
          </a:p>
          <a:p>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https://www.smartmash.net/2018/02/19/tesla-model-x-taking-police-cars-to-a-new-level/</a:t>
            </a:r>
            <a:endParaRPr lang="en-US" dirty="0"/>
          </a:p>
          <a:p>
            <a:endParaRPr lang="en-US" dirty="0"/>
          </a:p>
        </p:txBody>
      </p:sp>
      <p:sp>
        <p:nvSpPr>
          <p:cNvPr id="4" name="Slide Number Placeholder 3"/>
          <p:cNvSpPr>
            <a:spLocks noGrp="1"/>
          </p:cNvSpPr>
          <p:nvPr>
            <p:ph type="sldNum" sz="quarter" idx="10"/>
          </p:nvPr>
        </p:nvSpPr>
        <p:spPr/>
        <p:txBody>
          <a:bodyPr/>
          <a:lstStyle/>
          <a:p>
            <a:fld id="{00580A9A-9237-45E7-8620-7EAD830774F5}" type="slidenum">
              <a:rPr lang="en-US" smtClean="0"/>
              <a:t>27</a:t>
            </a:fld>
            <a:endParaRPr lang="en-US"/>
          </a:p>
        </p:txBody>
      </p:sp>
    </p:spTree>
    <p:extLst>
      <p:ext uri="{BB962C8B-B14F-4D97-AF65-F5344CB8AC3E}">
        <p14:creationId xmlns:p14="http://schemas.microsoft.com/office/powerpoint/2010/main" val="21427656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b="1" dirty="0"/>
              <a:t>Vehicle Replacement Program Schedule </a:t>
            </a:r>
            <a:r>
              <a:rPr lang="en-US" dirty="0"/>
              <a:t>for the </a:t>
            </a:r>
            <a:r>
              <a:rPr lang="en-US" b="1" dirty="0"/>
              <a:t>Police</a:t>
            </a:r>
            <a:r>
              <a:rPr lang="en-US" dirty="0"/>
              <a:t> Department</a:t>
            </a:r>
            <a:r>
              <a:rPr lang="en-US" baseline="0" dirty="0"/>
              <a:t> contains administrative vehicles and the familiar patrol vehicles. All </a:t>
            </a:r>
            <a:r>
              <a:rPr lang="en-US" b="1" baseline="0" dirty="0"/>
              <a:t>12</a:t>
            </a:r>
            <a:r>
              <a:rPr lang="en-US" baseline="0" dirty="0"/>
              <a:t> </a:t>
            </a:r>
            <a:r>
              <a:rPr lang="en-US" b="1" baseline="0" dirty="0"/>
              <a:t>sedans</a:t>
            </a:r>
            <a:r>
              <a:rPr lang="en-US" baseline="0" dirty="0"/>
              <a:t> might be candidates for replacement with </a:t>
            </a:r>
            <a:r>
              <a:rPr lang="en-US" b="1" baseline="0" dirty="0" err="1"/>
              <a:t>Leafs</a:t>
            </a:r>
            <a:r>
              <a:rPr lang="en-US" baseline="0" dirty="0"/>
              <a:t>, considering that the most demanding patrol cars now are Chevy </a:t>
            </a:r>
            <a:r>
              <a:rPr lang="en-US" b="1" baseline="0" dirty="0"/>
              <a:t>Caprices</a:t>
            </a:r>
            <a:r>
              <a:rPr lang="en-US" baseline="0" dirty="0"/>
              <a:t> with similar size and performance to the Nissan Leaf.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Q: Can anyone guess what the rated gas mileage of this Chevy Tahoe Police Vehicle 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 It’s only 15 mpg.  And we have 17 of them.  That’s a lot of gasoline consumption!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Staff Vehicles, Patrol, Administration, </a:t>
            </a:r>
            <a:r>
              <a:rPr lang="en-US" b="0" dirty="0"/>
              <a:t>Criminal, and Special Enforcement.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https://media.chevrolet.com/media/us/en/chevrolet/vehicles/caprice-ppv/2017.tab1.html</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https://www.gmfleet.com/specialty-vehicles/police/chevy-tahoe-ppv.html</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fld id="{00580A9A-9237-45E7-8620-7EAD830774F5}" type="slidenum">
              <a:rPr lang="en-US" smtClean="0"/>
              <a:t>28</a:t>
            </a:fld>
            <a:endParaRPr lang="en-US"/>
          </a:p>
        </p:txBody>
      </p:sp>
    </p:spTree>
    <p:extLst>
      <p:ext uri="{BB962C8B-B14F-4D97-AF65-F5344CB8AC3E}">
        <p14:creationId xmlns:p14="http://schemas.microsoft.com/office/powerpoint/2010/main" val="34255588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Let’s consider how the $65,000 SUV Procurement Price Point will likely change during the next five years. #The currently planned </a:t>
            </a:r>
            <a:r>
              <a:rPr lang="en-US" b="1" baseline="0" dirty="0"/>
              <a:t>11</a:t>
            </a:r>
            <a:r>
              <a:rPr lang="en-US" baseline="0" dirty="0"/>
              <a:t> replacement </a:t>
            </a:r>
            <a:r>
              <a:rPr lang="en-US" b="1" baseline="0" dirty="0"/>
              <a:t>SUVs</a:t>
            </a:r>
            <a:r>
              <a:rPr lang="en-US" baseline="0" dirty="0"/>
              <a:t> (shown in </a:t>
            </a:r>
            <a:r>
              <a:rPr lang="en-US" baseline="0" dirty="0">
                <a:solidFill>
                  <a:schemeClr val="accent5"/>
                </a:solidFill>
              </a:rPr>
              <a:t>brown</a:t>
            </a:r>
            <a:r>
              <a:rPr lang="en-US" baseline="0" dirty="0"/>
              <a:t>) get more expensive as they ramp up to $</a:t>
            </a:r>
            <a:r>
              <a:rPr lang="en-US" b="1" baseline="0" dirty="0"/>
              <a:t>65,000</a:t>
            </a:r>
            <a:r>
              <a:rPr lang="en-US" baseline="0" dirty="0"/>
              <a:t> each in </a:t>
            </a:r>
            <a:r>
              <a:rPr lang="en-US" b="1" baseline="0" dirty="0"/>
              <a:t>2023</a:t>
            </a:r>
            <a:r>
              <a:rPr lang="en-US" baseline="0" dirty="0"/>
              <a:t>.  #For about the same price right now, we could buy one gently </a:t>
            </a:r>
            <a:r>
              <a:rPr lang="en-US" b="1" baseline="0" dirty="0"/>
              <a:t>used Tesla Model X </a:t>
            </a:r>
            <a:r>
              <a:rPr lang="en-US" b="0" baseline="0" dirty="0"/>
              <a:t>(shown in </a:t>
            </a:r>
            <a:r>
              <a:rPr lang="en-US" b="0" baseline="0" dirty="0">
                <a:solidFill>
                  <a:schemeClr val="accent6"/>
                </a:solidFill>
              </a:rPr>
              <a:t>green</a:t>
            </a:r>
            <a:r>
              <a:rPr lang="en-US" b="0" baseline="0" dirty="0"/>
              <a:t>) </a:t>
            </a:r>
            <a:r>
              <a:rPr lang="en-US" baseline="0" dirty="0"/>
              <a:t>from various online dealers, that would outperform the pants off of a Tahoe.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No SUV purchases are planned for 2020, so that could give the police department time to thoroughly evaluate the Model X.  At the same time, the first Model Ys (shown in </a:t>
            </a:r>
            <a:r>
              <a:rPr lang="en-US" baseline="0" dirty="0">
                <a:solidFill>
                  <a:schemeClr val="tx1"/>
                </a:solidFill>
              </a:rPr>
              <a:t>white</a:t>
            </a:r>
            <a:r>
              <a:rPr lang="en-US" baseline="0" dirty="0"/>
              <a:t>) are scheduled to roll off Tesla’s production line. The Model Y will also be an SUV, 10% larger than the Model 3 sedan and significantly cheaper than the Model X or the Tahoe</a:t>
            </a:r>
            <a:r>
              <a:rPr lang="en-US" baseline="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a:t>
            </a:r>
            <a:r>
              <a:rPr lang="en-US" baseline="0" dirty="0"/>
              <a:t>If the Model X evaluation goes as well as I hope it would, we could begin swapping all future SUV orders over to Model Ys, starting in 2021.  </a:t>
            </a:r>
            <a:endParaRPr lang="en-US" dirty="0"/>
          </a:p>
          <a:p>
            <a:r>
              <a:rPr lang="en-US" baseline="0" dirty="0"/>
              <a:t>Note that the </a:t>
            </a:r>
            <a:r>
              <a:rPr lang="en-US" baseline="0" dirty="0" err="1"/>
              <a:t>Teslas</a:t>
            </a:r>
            <a:r>
              <a:rPr lang="en-US" baseline="0" dirty="0"/>
              <a:t> would still need Police mods at about $4K each, but this is more than made up by the $12K fuel savings from the Tahoes, as I’ll show on the next slide.  </a:t>
            </a:r>
          </a:p>
          <a:p>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https://www.tesla.com</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https://www.roadandtrack.com/new-cars/future-cars/a25048601/2021-tesla-model-y-everything-we-know/</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https://electrek.co/guides/tesla-model-y/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00580A9A-9237-45E7-8620-7EAD830774F5}" type="slidenum">
              <a:rPr lang="en-US" smtClean="0"/>
              <a:t>29</a:t>
            </a:fld>
            <a:endParaRPr lang="en-US"/>
          </a:p>
        </p:txBody>
      </p:sp>
    </p:spTree>
    <p:extLst>
      <p:ext uri="{BB962C8B-B14F-4D97-AF65-F5344CB8AC3E}">
        <p14:creationId xmlns:p14="http://schemas.microsoft.com/office/powerpoint/2010/main" val="2910611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going to suggest a possible </a:t>
            </a:r>
            <a:r>
              <a:rPr lang="en-US" b="1" dirty="0"/>
              <a:t>solution</a:t>
            </a:r>
            <a:r>
              <a:rPr lang="en-US" dirty="0"/>
              <a:t> for these </a:t>
            </a:r>
            <a:r>
              <a:rPr lang="en-US" b="1" dirty="0"/>
              <a:t>two problems </a:t>
            </a:r>
            <a:r>
              <a:rPr lang="en-US" dirty="0"/>
              <a:t>that also addresses perceived </a:t>
            </a:r>
            <a:r>
              <a:rPr lang="en-US" b="1" dirty="0"/>
              <a:t>challenges</a:t>
            </a:r>
            <a:r>
              <a:rPr lang="en-US" dirty="0"/>
              <a:t>.  I’ll then detail a plan to </a:t>
            </a:r>
            <a:r>
              <a:rPr lang="en-US" b="1" dirty="0"/>
              <a:t>take action</a:t>
            </a:r>
            <a:r>
              <a:rPr lang="en-US" dirty="0"/>
              <a:t>, cover the </a:t>
            </a:r>
            <a:r>
              <a:rPr lang="en-US" b="1" dirty="0"/>
              <a:t>benefits</a:t>
            </a:r>
            <a:r>
              <a:rPr lang="en-US" dirty="0"/>
              <a:t>, and </a:t>
            </a:r>
            <a:r>
              <a:rPr lang="en-US" b="1" dirty="0"/>
              <a:t>conclude</a:t>
            </a:r>
            <a:r>
              <a:rPr lang="en-US" dirty="0"/>
              <a:t> with an open discussion.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Full bias </a:t>
            </a:r>
            <a:r>
              <a:rPr lang="en-US" b="1" baseline="0" dirty="0"/>
              <a:t>disclosure</a:t>
            </a:r>
            <a:r>
              <a:rPr lang="en-US" baseline="0" dirty="0"/>
              <a:t>:  I drive an EV and</a:t>
            </a:r>
            <a:r>
              <a:rPr lang="en-US" dirty="0"/>
              <a:t> own some stock in </a:t>
            </a:r>
            <a:r>
              <a:rPr lang="en-US" b="1" dirty="0"/>
              <a:t>Tesla</a:t>
            </a:r>
            <a:r>
              <a:rPr lang="en-US" dirty="0"/>
              <a:t>, but my motivation</a:t>
            </a:r>
            <a:r>
              <a:rPr lang="en-US" baseline="0" dirty="0"/>
              <a:t> for all of this is to save the city money while going green.  This is not a sales pitch and I will not directly profit from any of this.</a:t>
            </a:r>
            <a:endParaRPr lang="en-US" dirty="0"/>
          </a:p>
        </p:txBody>
      </p:sp>
      <p:sp>
        <p:nvSpPr>
          <p:cNvPr id="4" name="Slide Number Placeholder 3"/>
          <p:cNvSpPr>
            <a:spLocks noGrp="1"/>
          </p:cNvSpPr>
          <p:nvPr>
            <p:ph type="sldNum" sz="quarter" idx="5"/>
          </p:nvPr>
        </p:nvSpPr>
        <p:spPr/>
        <p:txBody>
          <a:bodyPr/>
          <a:lstStyle/>
          <a:p>
            <a:fld id="{00580A9A-9237-45E7-8620-7EAD830774F5}" type="slidenum">
              <a:rPr lang="en-US" smtClean="0"/>
              <a:t>3</a:t>
            </a:fld>
            <a:endParaRPr lang="en-US"/>
          </a:p>
        </p:txBody>
      </p:sp>
    </p:spTree>
    <p:extLst>
      <p:ext uri="{BB962C8B-B14F-4D97-AF65-F5344CB8AC3E}">
        <p14:creationId xmlns:p14="http://schemas.microsoft.com/office/powerpoint/2010/main" val="26380298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is the same SUV group, but factoring in police modification, fuel, and oil change expenses.  No surprise, it’s still cheaper in the long run to buy E-SUVs.</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Let’s </a:t>
            </a:r>
            <a:r>
              <a:rPr lang="en-US" b="1" baseline="0" dirty="0"/>
              <a:t>crunch</a:t>
            </a:r>
            <a:r>
              <a:rPr lang="en-US" baseline="0" dirty="0"/>
              <a:t> some numbers.</a:t>
            </a:r>
          </a:p>
          <a:p>
            <a:endParaRPr lang="en-US" baseline="0" dirty="0"/>
          </a:p>
          <a:p>
            <a:r>
              <a:rPr lang="en-US" dirty="0"/>
              <a:t>-------------------------</a:t>
            </a:r>
          </a:p>
          <a:p>
            <a:r>
              <a:rPr lang="en-US" dirty="0"/>
              <a:t>Other maintenance expense data was not available, but likely would skew even further against the Tahoe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https://www.tesla.com</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https://www.roadandtrack.com/new-cars/future-cars/a25048601/2021-tesla-model-y-everything-we-know/</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https://electrek.co/guides/tesla-model-y/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00580A9A-9237-45E7-8620-7EAD830774F5}" type="slidenum">
              <a:rPr lang="en-US" smtClean="0"/>
              <a:t>30</a:t>
            </a:fld>
            <a:endParaRPr lang="en-US"/>
          </a:p>
        </p:txBody>
      </p:sp>
    </p:spTree>
    <p:extLst>
      <p:ext uri="{BB962C8B-B14F-4D97-AF65-F5344CB8AC3E}">
        <p14:creationId xmlns:p14="http://schemas.microsoft.com/office/powerpoint/2010/main" val="11961003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If we now include</a:t>
            </a:r>
            <a:r>
              <a:rPr lang="en-US" sz="1200" baseline="0" dirty="0"/>
              <a:t> the </a:t>
            </a:r>
            <a:r>
              <a:rPr lang="en-US" sz="1200" b="1" baseline="0" dirty="0"/>
              <a:t>police</a:t>
            </a:r>
            <a:r>
              <a:rPr lang="en-US" sz="1200" baseline="0" dirty="0"/>
              <a:t> department, the current 5 year plan is estimated at about </a:t>
            </a:r>
            <a:r>
              <a:rPr lang="en-US" sz="1200" b="1" baseline="0" dirty="0"/>
              <a:t>$1.4 million</a:t>
            </a:r>
            <a:r>
              <a:rPr lang="en-US" sz="120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cost over the same 5-years to upgrade to EVs; including 23 new </a:t>
            </a:r>
            <a:r>
              <a:rPr lang="en-US" sz="1200" dirty="0" err="1"/>
              <a:t>Leafs</a:t>
            </a:r>
            <a:r>
              <a:rPr lang="en-US" sz="1200" dirty="0"/>
              <a:t>, 11 </a:t>
            </a:r>
            <a:r>
              <a:rPr lang="en-US" sz="1200" dirty="0" err="1"/>
              <a:t>Teslas</a:t>
            </a:r>
            <a:r>
              <a:rPr lang="en-US" sz="1200" dirty="0"/>
              <a:t>, charging stations, rebates, and police modifications</a:t>
            </a:r>
            <a:r>
              <a:rPr lang="en-US" sz="1200" dirty="0">
                <a:solidFill>
                  <a:srgbClr val="FF0000"/>
                </a:solidFill>
              </a:rPr>
              <a:t> is less than $900,000.</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a:t>Which means</a:t>
            </a:r>
            <a:r>
              <a:rPr lang="en-US" sz="1200" baseline="0" dirty="0"/>
              <a:t> the total EV procurement cost, including the Police Department, #</a:t>
            </a:r>
            <a:r>
              <a:rPr lang="en-US" sz="1200" b="1" baseline="0" dirty="0"/>
              <a:t>would save over half of a million dollars</a:t>
            </a:r>
            <a:r>
              <a:rPr lang="en-US" sz="1200" baseline="0" dirty="0"/>
              <a:t>.  Then on top of that, there’s the </a:t>
            </a:r>
            <a:r>
              <a:rPr lang="en-US" sz="1200" b="1" baseline="0" dirty="0"/>
              <a:t>fuel</a:t>
            </a:r>
            <a:r>
              <a:rPr lang="en-US" sz="1200" baseline="0" dirty="0"/>
              <a:t> and </a:t>
            </a:r>
            <a:r>
              <a:rPr lang="en-US" sz="1200" b="1" baseline="0" dirty="0"/>
              <a:t>maintenance</a:t>
            </a:r>
            <a:r>
              <a:rPr lang="en-US" sz="1200" baseline="0" dirty="0"/>
              <a:t> </a:t>
            </a:r>
            <a:r>
              <a:rPr lang="en-US" sz="1200" b="1" baseline="0" dirty="0"/>
              <a:t>savings</a:t>
            </a:r>
            <a:r>
              <a:rPr lang="en-US" sz="1200" baseline="0" dirty="0"/>
              <a:t>…</a:t>
            </a:r>
            <a:endParaRPr lang="en-US" sz="1200" dirty="0"/>
          </a:p>
          <a:p>
            <a:endParaRPr lang="en-US" dirty="0"/>
          </a:p>
          <a:p>
            <a:endParaRPr lang="en-US" baseline="0" dirty="0"/>
          </a:p>
          <a:p>
            <a:endParaRPr lang="en-US" baseline="0" dirty="0"/>
          </a:p>
          <a:p>
            <a:r>
              <a:rPr lang="en-US"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Current CIP:  $299,000 for 11 non-police sedans </a:t>
            </a:r>
            <a:r>
              <a:rPr lang="en-US" sz="1200" dirty="0">
                <a:solidFill>
                  <a:srgbClr val="00B0F0"/>
                </a:solidFill>
              </a:rPr>
              <a:t>+ $1,115,000 for 12 police sedans and 11 police SUVs = $1,414,000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B0F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a:t>Switching</a:t>
            </a:r>
            <a:r>
              <a:rPr lang="en-US" sz="1200" baseline="0" dirty="0"/>
              <a:t> to EVs would cost an estimated </a:t>
            </a:r>
            <a:r>
              <a:rPr lang="en-US" sz="1200" dirty="0"/>
              <a:t>($356,960 for 23 new Nissan </a:t>
            </a:r>
            <a:r>
              <a:rPr lang="en-US" sz="1200" dirty="0" err="1"/>
              <a:t>Leafs</a:t>
            </a:r>
            <a:r>
              <a:rPr lang="en-US" sz="1200" dirty="0"/>
              <a:t>) + ($48,733 for 23 Charge Point and Tesla Chargers</a:t>
            </a:r>
            <a:r>
              <a:rPr lang="en-US" sz="1200" dirty="0">
                <a:solidFill>
                  <a:schemeClr val="tx1"/>
                </a:solidFill>
              </a:rPr>
              <a:t>)</a:t>
            </a:r>
            <a:r>
              <a:rPr lang="en-US" sz="1200" dirty="0"/>
              <a:t> </a:t>
            </a:r>
            <a:r>
              <a:rPr lang="en-US" sz="1200" dirty="0">
                <a:solidFill>
                  <a:srgbClr val="FF0000"/>
                </a:solidFill>
              </a:rPr>
              <a:t>+ ($416,500 for 11 Tesla Model X/Y’s from the previous slide </a:t>
            </a:r>
            <a:r>
              <a:rPr lang="en-US" sz="1200" dirty="0"/>
              <a:t>– $38,500 state rebate</a:t>
            </a:r>
            <a:r>
              <a:rPr lang="en-US" sz="1200" dirty="0">
                <a:solidFill>
                  <a:srgbClr val="00B0F0"/>
                </a:solidFill>
              </a:rPr>
              <a:t> </a:t>
            </a:r>
            <a:r>
              <a:rPr lang="en-US" sz="1200" dirty="0">
                <a:solidFill>
                  <a:srgbClr val="FF0000"/>
                </a:solidFill>
              </a:rPr>
              <a:t>) + ($60,000 for 15 police mods) </a:t>
            </a:r>
            <a:r>
              <a:rPr lang="en-US" sz="1200" dirty="0">
                <a:solidFill>
                  <a:schemeClr val="tx1"/>
                </a:solidFill>
              </a:rPr>
              <a:t>=</a:t>
            </a:r>
            <a:r>
              <a:rPr lang="en-US" sz="1200" dirty="0">
                <a:solidFill>
                  <a:srgbClr val="FF0000"/>
                </a:solidFill>
              </a:rPr>
              <a:t> </a:t>
            </a:r>
            <a:r>
              <a:rPr lang="en-US" sz="1200" b="1" dirty="0">
                <a:solidFill>
                  <a:srgbClr val="FF0000"/>
                </a:solidFill>
              </a:rPr>
              <a:t>$882,193</a:t>
            </a:r>
            <a:r>
              <a:rPr lang="en-US" sz="1200" b="1" dirty="0"/>
              <a:t>+ Installation Parts and Labor</a:t>
            </a:r>
            <a:r>
              <a:rPr lang="en-US" sz="1200" dirty="0"/>
              <a:t>. Note that the state charging station rebate is limited to 6</a:t>
            </a:r>
            <a:r>
              <a:rPr lang="en-US" sz="1200" baseline="0" dirty="0"/>
              <a:t> chargers, but the remaining 17 should be eligible for grants from RGGI or the VW Mitigation Plan.</a:t>
            </a:r>
            <a:endParaRPr lang="en-US" sz="1200" dirty="0"/>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(($26,520 per 2019 Nissan Leaf  - $7,500 federal rebate - $3,500 state rebate) x </a:t>
            </a:r>
            <a:r>
              <a:rPr lang="en-US" sz="1200" dirty="0">
                <a:solidFill>
                  <a:srgbClr val="00B0F0"/>
                </a:solidFill>
              </a:rPr>
              <a:t>(</a:t>
            </a:r>
            <a:r>
              <a:rPr lang="en-US" sz="1200" dirty="0"/>
              <a:t>11</a:t>
            </a:r>
            <a:r>
              <a:rPr lang="en-US" sz="1200" dirty="0">
                <a:solidFill>
                  <a:srgbClr val="00B0F0"/>
                </a:solidFill>
              </a:rPr>
              <a:t>+12)</a:t>
            </a:r>
            <a:r>
              <a:rPr lang="en-US" sz="1200" dirty="0"/>
              <a:t>) + </a:t>
            </a:r>
            <a:r>
              <a:rPr lang="en-US" sz="1200" dirty="0">
                <a:solidFill>
                  <a:srgbClr val="FFC000"/>
                </a:solidFill>
              </a:rPr>
              <a:t>(((($6,695 Charge Point CT 4021 x</a:t>
            </a:r>
            <a:r>
              <a:rPr lang="en-US" sz="1200" dirty="0"/>
              <a:t> </a:t>
            </a:r>
            <a:r>
              <a:rPr lang="en-US" sz="1200" dirty="0">
                <a:solidFill>
                  <a:srgbClr val="00B0F0"/>
                </a:solidFill>
              </a:rPr>
              <a:t>(</a:t>
            </a:r>
            <a:r>
              <a:rPr lang="en-US" sz="1200" dirty="0">
                <a:solidFill>
                  <a:srgbClr val="FFC000"/>
                </a:solidFill>
              </a:rPr>
              <a:t>5</a:t>
            </a:r>
            <a:r>
              <a:rPr lang="en-US" sz="1200" dirty="0">
                <a:solidFill>
                  <a:srgbClr val="00B0F0"/>
                </a:solidFill>
              </a:rPr>
              <a:t>+5)</a:t>
            </a:r>
            <a:r>
              <a:rPr lang="en-US" sz="1200" dirty="0">
                <a:solidFill>
                  <a:srgbClr val="FFC000"/>
                </a:solidFill>
              </a:rPr>
              <a:t>) +</a:t>
            </a:r>
            <a:r>
              <a:rPr lang="en-US" sz="1200" dirty="0"/>
              <a:t> </a:t>
            </a:r>
            <a:r>
              <a:rPr lang="en-US" sz="1200" dirty="0">
                <a:solidFill>
                  <a:srgbClr val="00B0F0"/>
                </a:solidFill>
              </a:rPr>
              <a:t>(</a:t>
            </a:r>
            <a:r>
              <a:rPr lang="en-US" sz="1200" dirty="0">
                <a:solidFill>
                  <a:srgbClr val="FFC000"/>
                </a:solidFill>
              </a:rPr>
              <a:t>$7,210 Charge Point CT4021-GW1</a:t>
            </a:r>
            <a:r>
              <a:rPr lang="en-US" sz="1200" dirty="0"/>
              <a:t> </a:t>
            </a:r>
            <a:r>
              <a:rPr lang="en-US" sz="1200" dirty="0">
                <a:solidFill>
                  <a:srgbClr val="00B0F0"/>
                </a:solidFill>
              </a:rPr>
              <a:t>x2)</a:t>
            </a:r>
            <a:r>
              <a:rPr lang="en-US" sz="1200" dirty="0">
                <a:solidFill>
                  <a:srgbClr val="FFC000"/>
                </a:solidFill>
              </a:rPr>
              <a:t>) x 10% CM discount</a:t>
            </a:r>
            <a:r>
              <a:rPr lang="en-US" sz="1200" dirty="0">
                <a:solidFill>
                  <a:schemeClr val="tx1"/>
                </a:solidFill>
              </a:rPr>
              <a:t> </a:t>
            </a:r>
            <a:r>
              <a:rPr lang="en-US" sz="1200" dirty="0">
                <a:solidFill>
                  <a:srgbClr val="00B0F0"/>
                </a:solidFill>
              </a:rPr>
              <a:t>+ ($500 Tesla charger x 11)</a:t>
            </a:r>
            <a:r>
              <a:rPr lang="en-US" sz="1200" dirty="0">
                <a:solidFill>
                  <a:srgbClr val="FFC000"/>
                </a:solidFill>
              </a:rPr>
              <a:t>) – 75% state workplace rebate on first 6 chargers($30,000))</a:t>
            </a:r>
            <a:r>
              <a:rPr lang="en-US" sz="1200" dirty="0"/>
              <a:t> </a:t>
            </a:r>
            <a:r>
              <a:rPr lang="en-US" sz="1200" dirty="0">
                <a:solidFill>
                  <a:srgbClr val="00B0F0"/>
                </a:solidFill>
              </a:rPr>
              <a:t>+ ($65,000 for 1 used Tesla Model X + $39,000 for 10 Model Y’s) </a:t>
            </a:r>
            <a:r>
              <a:rPr lang="en-US" sz="1200" dirty="0"/>
              <a:t>– ($3,500 state rebate x 11)</a:t>
            </a:r>
            <a:r>
              <a:rPr lang="en-US" sz="1200" dirty="0">
                <a:solidFill>
                  <a:srgbClr val="00B0F0"/>
                </a:solidFill>
              </a:rPr>
              <a:t>  + ($4,000 police mods x 15) = $882,193</a:t>
            </a:r>
            <a:r>
              <a:rPr lang="en-US" sz="1200" dirty="0"/>
              <a:t>+ Installation Parts and Labor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https://shop.tesla.com/us/en/product/vehicle-accessories/silver-wall-connector.html?tesref=true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http://delcode.delaware.gov/title7/c060/sc02a/index.shtml</a:t>
            </a:r>
            <a:endParaRPr lang="en-US" dirty="0"/>
          </a:p>
          <a:p>
            <a:r>
              <a:rPr lang="en-US" dirty="0"/>
              <a:t>https://teslamotorsclub.com/tmc/threads/swiss-police-will-acquire-7-tesla-model-x-100d.111021/</a:t>
            </a:r>
          </a:p>
          <a:p>
            <a:r>
              <a:rPr lang="en-US" dirty="0"/>
              <a:t>https://evannex.com/blogs/news/why-the-tesla-model-3-could-be-the-police-car-of-the-future</a:t>
            </a:r>
          </a:p>
          <a:p>
            <a:endParaRPr lang="en-US" dirty="0"/>
          </a:p>
        </p:txBody>
      </p:sp>
      <p:sp>
        <p:nvSpPr>
          <p:cNvPr id="4" name="Slide Number Placeholder 3"/>
          <p:cNvSpPr>
            <a:spLocks noGrp="1"/>
          </p:cNvSpPr>
          <p:nvPr>
            <p:ph type="sldNum" sz="quarter" idx="10"/>
          </p:nvPr>
        </p:nvSpPr>
        <p:spPr/>
        <p:txBody>
          <a:bodyPr/>
          <a:lstStyle/>
          <a:p>
            <a:fld id="{00580A9A-9237-45E7-8620-7EAD830774F5}" type="slidenum">
              <a:rPr lang="en-US" smtClean="0"/>
              <a:t>31</a:t>
            </a:fld>
            <a:endParaRPr lang="en-US"/>
          </a:p>
        </p:txBody>
      </p:sp>
    </p:spTree>
    <p:extLst>
      <p:ext uri="{BB962C8B-B14F-4D97-AF65-F5344CB8AC3E}">
        <p14:creationId xmlns:p14="http://schemas.microsoft.com/office/powerpoint/2010/main" val="30653842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Gasoline saved with Just the first group of Nissan </a:t>
            </a:r>
            <a:r>
              <a:rPr lang="en-US" sz="1200" b="0" i="0" u="none" strike="noStrike" kern="1200" dirty="0" err="1">
                <a:solidFill>
                  <a:schemeClr val="tx1"/>
                </a:solidFill>
                <a:effectLst/>
                <a:latin typeface="+mn-lt"/>
                <a:ea typeface="+mn-ea"/>
                <a:cs typeface="+mn-cs"/>
              </a:rPr>
              <a:t>Leafs</a:t>
            </a:r>
            <a:r>
              <a:rPr lang="en-US" sz="1200" b="0" i="0" u="none" strike="noStrike" kern="1200" dirty="0">
                <a:solidFill>
                  <a:schemeClr val="tx1"/>
                </a:solidFill>
                <a:effectLst/>
                <a:latin typeface="+mn-lt"/>
                <a:ea typeface="+mn-ea"/>
                <a:cs typeface="+mn-cs"/>
              </a:rPr>
              <a:t> – almost 20,000 gallons.  Gasoline saved by also upgrading the Police department – about 100,000 gallons.  Lifecycle fuel savings at the projected average of $2.25 per gallon – over a quarter of a million dollars.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kern="1200" dirty="0">
                <a:solidFill>
                  <a:schemeClr val="tx1"/>
                </a:solidFill>
                <a:effectLst/>
                <a:latin typeface="+mn-lt"/>
                <a:ea typeface="+mn-ea"/>
                <a:cs typeface="+mn-cs"/>
              </a:rPr>
              <a:t>Typical maintenance </a:t>
            </a:r>
            <a:r>
              <a:rPr lang="en-US" sz="1200" b="0" i="0" u="none" strike="noStrike" kern="1200" dirty="0">
                <a:solidFill>
                  <a:schemeClr val="tx1"/>
                </a:solidFill>
                <a:effectLst/>
                <a:latin typeface="+mn-lt"/>
                <a:ea typeface="+mn-ea"/>
                <a:cs typeface="+mn-cs"/>
              </a:rPr>
              <a:t>involves simply rotating the tires and topping off </a:t>
            </a:r>
            <a:r>
              <a:rPr lang="en-US" sz="1200" b="0" i="0" u="none" strike="noStrike" kern="1200" baseline="0" dirty="0">
                <a:solidFill>
                  <a:schemeClr val="tx1"/>
                </a:solidFill>
                <a:effectLst/>
                <a:latin typeface="+mn-lt"/>
                <a:ea typeface="+mn-ea"/>
                <a:cs typeface="+mn-cs"/>
              </a:rPr>
              <a:t>the windshield wiper fluid.  That’s it.  We would save almost $14,000 for 34 EVs, just for avoiding oil changes over 5 years.  Plus a lot of the hassle and down time of having to take a vehicle out of operation for routine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baseline="0" dirty="0">
              <a:solidFill>
                <a:schemeClr val="tx1"/>
              </a:solidFill>
              <a:effectLst/>
              <a:latin typeface="+mn-lt"/>
              <a:ea typeface="+mn-ea"/>
              <a:cs typeface="+mn-cs"/>
            </a:endParaRP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a:t>
            </a:r>
          </a:p>
          <a:p>
            <a:pPr marL="171450" indent="-171450">
              <a:buFont typeface="Arial" panose="020B0604020202020204" pitchFamily="34" charset="0"/>
              <a:buChar char="•"/>
            </a:pPr>
            <a:r>
              <a:rPr lang="en-US" baseline="0" dirty="0"/>
              <a:t>11 vehicles.  25,285 gallons of gasoline.  Vs. 2019 Nissan Leaf.  (64,545 avg mi / 124 </a:t>
            </a:r>
            <a:r>
              <a:rPr lang="en-US" baseline="0" dirty="0" err="1"/>
              <a:t>MPGe</a:t>
            </a:r>
            <a:r>
              <a:rPr lang="en-US" baseline="0" dirty="0"/>
              <a:t> city*) x 11 = 5,726 lifetime “gallons”. </a:t>
            </a:r>
            <a:r>
              <a:rPr lang="en-US" b="0" baseline="0" dirty="0"/>
              <a:t>25,285 current gallons – 5,726 new “gallons” = </a:t>
            </a:r>
            <a:r>
              <a:rPr lang="en-US" b="1" baseline="0" dirty="0"/>
              <a:t>19,559 fewer gallons by switching to Nissan </a:t>
            </a:r>
            <a:r>
              <a:rPr lang="en-US" b="1" baseline="0" dirty="0" err="1"/>
              <a:t>Leafs</a:t>
            </a:r>
            <a:r>
              <a:rPr lang="en-US" b="0" baseline="0" dirty="0"/>
              <a:t>.</a:t>
            </a:r>
            <a:endParaRPr lang="en-US" b="0" dirty="0"/>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23 vehicles. 113,639 gallons of gasoline.  Vs. 2019 Nissan Leaf.  74,166.67 avg mi / 124 </a:t>
            </a:r>
            <a:r>
              <a:rPr lang="en-US" baseline="0" dirty="0" err="1"/>
              <a:t>MPGe</a:t>
            </a:r>
            <a:r>
              <a:rPr lang="en-US" baseline="0" dirty="0"/>
              <a:t> city* x 12 = 7,177 lifetime “gallons”</a:t>
            </a:r>
            <a:r>
              <a:rPr lang="en-US" b="0" baseline="0" dirty="0"/>
              <a:t>.  Tesla X/Y. </a:t>
            </a:r>
            <a:r>
              <a:rPr lang="en-US" baseline="0" dirty="0"/>
              <a:t>74,583.33 avg mi / 91 </a:t>
            </a:r>
            <a:r>
              <a:rPr lang="en-US" baseline="0" dirty="0" err="1"/>
              <a:t>MPGe</a:t>
            </a:r>
            <a:r>
              <a:rPr lang="en-US" baseline="0" dirty="0"/>
              <a:t> city* = 819.60 lifetime “gallons” x 11 = 9,015.6 total gallons</a:t>
            </a:r>
            <a:r>
              <a:rPr lang="en-US" b="0" baseline="0" dirty="0"/>
              <a:t>.  113,639 current gallons – 7,177 new gallons (cars) – 9,015.6 new gallons (SUVs) = </a:t>
            </a:r>
            <a:r>
              <a:rPr lang="en-US" b="1" baseline="0" dirty="0"/>
              <a:t>97,446 gallons saved by switching to Nissan </a:t>
            </a:r>
            <a:r>
              <a:rPr lang="en-US" b="1" baseline="0" dirty="0" err="1"/>
              <a:t>Leafs</a:t>
            </a:r>
            <a:r>
              <a:rPr lang="en-US" b="1" baseline="0" dirty="0"/>
              <a:t> and </a:t>
            </a:r>
            <a:r>
              <a:rPr lang="en-US" b="1" baseline="0" dirty="0" err="1"/>
              <a:t>Teslas</a:t>
            </a:r>
            <a:r>
              <a:rPr lang="en-US" b="0" baseline="0"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Oil changes: 34 vehicles x $40 per change x 2/year x 5 years = $13,600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hlinkClick r:id="rId3"/>
              </a:rPr>
              <a:t>https://www.greencarreports.com/news/1115028_2018-nissan-leaf-electric-car-gets-151-mile-epa-range-rating</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baseline="0" dirty="0"/>
          </a:p>
        </p:txBody>
      </p:sp>
      <p:sp>
        <p:nvSpPr>
          <p:cNvPr id="4" name="Slide Number Placeholder 3"/>
          <p:cNvSpPr>
            <a:spLocks noGrp="1"/>
          </p:cNvSpPr>
          <p:nvPr>
            <p:ph type="sldNum" sz="quarter" idx="5"/>
          </p:nvPr>
        </p:nvSpPr>
        <p:spPr/>
        <p:txBody>
          <a:bodyPr/>
          <a:lstStyle/>
          <a:p>
            <a:fld id="{00580A9A-9237-45E7-8620-7EAD830774F5}" type="slidenum">
              <a:rPr lang="en-US" smtClean="0"/>
              <a:t>32</a:t>
            </a:fld>
            <a:endParaRPr lang="en-US"/>
          </a:p>
        </p:txBody>
      </p:sp>
    </p:spTree>
    <p:extLst>
      <p:ext uri="{BB962C8B-B14F-4D97-AF65-F5344CB8AC3E}">
        <p14:creationId xmlns:p14="http://schemas.microsoft.com/office/powerpoint/2010/main" val="5128594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a:t>
            </a:r>
            <a:r>
              <a:rPr lang="en-US" b="1" dirty="0"/>
              <a:t> easy win </a:t>
            </a:r>
            <a:r>
              <a:rPr lang="en-US" b="0" dirty="0"/>
              <a:t>here is </a:t>
            </a:r>
            <a:r>
              <a:rPr lang="en-US" b="1" dirty="0"/>
              <a:t>replacing every possible fleet sedan </a:t>
            </a:r>
            <a:r>
              <a:rPr lang="en-US" b="0" dirty="0"/>
              <a:t>with a</a:t>
            </a:r>
            <a:r>
              <a:rPr lang="en-US" b="1" dirty="0"/>
              <a:t> Nissan Leaf </a:t>
            </a:r>
            <a:r>
              <a:rPr lang="en-US" b="0" dirty="0"/>
              <a:t>as they </a:t>
            </a:r>
            <a:r>
              <a:rPr lang="en-US" b="1" dirty="0"/>
              <a:t>age out </a:t>
            </a:r>
            <a:r>
              <a:rPr lang="en-US" b="0" dirty="0"/>
              <a:t>according to the current 5 year plan, </a:t>
            </a:r>
            <a:r>
              <a:rPr lang="en-US" b="1" dirty="0"/>
              <a:t>saving over 200 tons of CO2.  </a:t>
            </a:r>
            <a:r>
              <a:rPr lang="en-US" b="0" baseline="0" dirty="0"/>
              <a:t>Also, </a:t>
            </a:r>
            <a:r>
              <a:rPr lang="en-US" b="1" baseline="0" dirty="0"/>
              <a:t>commit to not buying anymore fossil-fueled vehicles</a:t>
            </a:r>
            <a:r>
              <a:rPr lang="en-US" b="0" baseline="0" dirty="0"/>
              <a:t>.  We should be able to </a:t>
            </a:r>
            <a:r>
              <a:rPr lang="en-US" b="1" baseline="0" dirty="0"/>
              <a:t>extend</a:t>
            </a:r>
            <a:r>
              <a:rPr lang="en-US" b="0" baseline="0" dirty="0"/>
              <a:t> the rest of the fleet out until a </a:t>
            </a:r>
            <a:r>
              <a:rPr lang="en-US" b="1" baseline="0" dirty="0"/>
              <a:t>suitable</a:t>
            </a:r>
            <a:r>
              <a:rPr lang="en-US" b="0" baseline="0" dirty="0"/>
              <a:t> EV replacement is available.  If you want to kill a monster, first you have to stop feeding it.</a:t>
            </a: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In the</a:t>
            </a:r>
            <a:r>
              <a:rPr lang="en-US" b="1" dirty="0"/>
              <a:t> short-term </a:t>
            </a:r>
            <a:r>
              <a:rPr lang="en-US" b="0" dirty="0"/>
              <a:t>of about </a:t>
            </a:r>
            <a:r>
              <a:rPr lang="en-US" b="1" dirty="0"/>
              <a:t>1-2 years</a:t>
            </a:r>
            <a:r>
              <a:rPr lang="en-US" b="0" dirty="0"/>
              <a:t>, the high priority is to start </a:t>
            </a:r>
            <a:r>
              <a:rPr lang="en-US" b="1" dirty="0"/>
              <a:t>phasing in a used Tesla</a:t>
            </a:r>
            <a:r>
              <a:rPr lang="en-US" b="1" baseline="0" dirty="0"/>
              <a:t> Model X</a:t>
            </a:r>
            <a:r>
              <a:rPr lang="en-US" b="0" baseline="0" dirty="0"/>
              <a:t> and later several </a:t>
            </a:r>
            <a:r>
              <a:rPr lang="en-US" b="1" baseline="0" dirty="0"/>
              <a:t>Model Y’s</a:t>
            </a:r>
            <a:r>
              <a:rPr lang="en-US" b="0" baseline="0" dirty="0"/>
              <a:t>,</a:t>
            </a:r>
            <a:r>
              <a:rPr lang="en-US" b="1" baseline="0" dirty="0"/>
              <a:t> saving an additional 1,000 tons or more.</a:t>
            </a:r>
            <a:r>
              <a:rPr lang="en-US" b="0" baseline="0" dirty="0"/>
              <a:t>  #Total savings: over </a:t>
            </a:r>
            <a:r>
              <a:rPr lang="en-US" b="1" baseline="0" dirty="0"/>
              <a:t>1,200 tons </a:t>
            </a:r>
            <a:r>
              <a:rPr lang="en-US" b="0" baseline="0" dirty="0"/>
              <a:t>of CO2 emissions up to this point.</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In the </a:t>
            </a:r>
            <a:r>
              <a:rPr lang="en-US" b="1" baseline="0" dirty="0"/>
              <a:t>long-term </a:t>
            </a:r>
            <a:r>
              <a:rPr lang="en-US" b="0" baseline="0" dirty="0"/>
              <a:t>of about </a:t>
            </a:r>
            <a:r>
              <a:rPr lang="en-US" b="1" baseline="0" dirty="0"/>
              <a:t>2-4 years</a:t>
            </a:r>
            <a:r>
              <a:rPr lang="en-US" b="0" baseline="0" dirty="0"/>
              <a:t>, more complicated and expensive improvement should </a:t>
            </a:r>
            <a:r>
              <a:rPr lang="en-US" b="1" baseline="0" dirty="0"/>
              <a:t>replace the remaining pickup trucks </a:t>
            </a:r>
            <a:r>
              <a:rPr lang="en-US" b="0" baseline="0" dirty="0"/>
              <a:t>and</a:t>
            </a:r>
            <a:r>
              <a:rPr lang="en-US" b="1" baseline="0" dirty="0"/>
              <a:t> other utility vehicles as cost-effective options enter the market.  </a:t>
            </a:r>
            <a:endParaRPr lang="en-US" b="1" dirty="0"/>
          </a:p>
          <a:p>
            <a:endParaRPr lang="en-US" b="1" dirty="0"/>
          </a:p>
          <a:p>
            <a:r>
              <a:rPr lang="en-US" b="0" dirty="0"/>
              <a:t>----------------------------</a:t>
            </a:r>
          </a:p>
          <a:p>
            <a:pPr marL="171450" indent="-171450">
              <a:buFont typeface="Arial" panose="020B0604020202020204" pitchFamily="34" charset="0"/>
              <a:buChar char="•"/>
            </a:pPr>
            <a:r>
              <a:rPr lang="en-US" dirty="0"/>
              <a:t>5 x</a:t>
            </a:r>
            <a:r>
              <a:rPr lang="en-US" baseline="0" dirty="0"/>
              <a:t> </a:t>
            </a:r>
            <a:r>
              <a:rPr lang="en-US" dirty="0"/>
              <a:t>2018 Ford Focus (last production year). 60,000 miles / 34 mpg city = 1,765 lifetime gallons x 20 </a:t>
            </a:r>
            <a:r>
              <a:rPr lang="en-US" dirty="0" err="1"/>
              <a:t>lbs</a:t>
            </a:r>
            <a:r>
              <a:rPr lang="en-US" dirty="0"/>
              <a:t>/gal = 35,294 lbs. of CO2 = 17.65 tons x 5 = 88.24 tons</a:t>
            </a:r>
            <a:r>
              <a:rPr lang="en-US" baseline="0" dirty="0"/>
              <a:t> of CO2</a:t>
            </a:r>
          </a:p>
          <a:p>
            <a:pPr marL="171450" indent="-171450">
              <a:buFont typeface="Arial" panose="020B0604020202020204" pitchFamily="34" charset="0"/>
              <a:buChar char="•"/>
            </a:pPr>
            <a:r>
              <a:rPr lang="en-US" dirty="0"/>
              <a:t>3 x 2019 Toyota Camry Hybrid. 70,000 miles / 44 mpg city = 1,591 lifetime gallons x 20 </a:t>
            </a:r>
            <a:r>
              <a:rPr lang="en-US" dirty="0" err="1"/>
              <a:t>lbs</a:t>
            </a:r>
            <a:r>
              <a:rPr lang="en-US" dirty="0"/>
              <a:t>/gal = 31,818 lbs. of CO2 = 15.91 tons x</a:t>
            </a:r>
            <a:r>
              <a:rPr lang="en-US" baseline="0" dirty="0"/>
              <a:t> 3 = 47.73 tons of CO2</a:t>
            </a:r>
          </a:p>
          <a:p>
            <a:pPr marL="171450" indent="-171450">
              <a:buFont typeface="Arial" panose="020B0604020202020204" pitchFamily="34" charset="0"/>
              <a:buChar char="•"/>
            </a:pPr>
            <a:r>
              <a:rPr lang="en-US" baseline="0" dirty="0"/>
              <a:t>1 x 2011 Ford Crown Victoria. 65,000 miles / 16 mpg city = 4,062.5 lifetime gallons x 20 </a:t>
            </a:r>
            <a:r>
              <a:rPr lang="en-US" baseline="0" dirty="0" err="1"/>
              <a:t>lbs</a:t>
            </a:r>
            <a:r>
              <a:rPr lang="en-US" baseline="0" dirty="0"/>
              <a:t>/gal = 81,250 lbs. of CO2 = 40.63 tons of CO2</a:t>
            </a:r>
          </a:p>
          <a:p>
            <a:pPr marL="171450" indent="-171450">
              <a:buFont typeface="Arial" panose="020B0604020202020204" pitchFamily="34" charset="0"/>
              <a:buChar char="•"/>
            </a:pPr>
            <a:r>
              <a:rPr lang="en-US" baseline="0" dirty="0"/>
              <a:t>1 x 2019 Dodge Durango. 70,000 miles / 16 mpg city = 4,375 lifetime gallons x 20 </a:t>
            </a:r>
            <a:r>
              <a:rPr lang="en-US" baseline="0" dirty="0" err="1"/>
              <a:t>lbs</a:t>
            </a:r>
            <a:r>
              <a:rPr lang="en-US" baseline="0" dirty="0"/>
              <a:t>/gal = 87,500 lbs. of CO2 = 43.75 tons of CO2</a:t>
            </a:r>
          </a:p>
          <a:p>
            <a:pPr marL="171450" indent="-171450">
              <a:buFont typeface="Arial" panose="020B0604020202020204" pitchFamily="34" charset="0"/>
              <a:buChar char="•"/>
            </a:pPr>
            <a:r>
              <a:rPr lang="en-US" baseline="0" dirty="0"/>
              <a:t>1 x 2019 Jeep Cherokee 4WD. 65,000 miles / 20 mpg city (</a:t>
            </a:r>
            <a:r>
              <a:rPr lang="en-US" baseline="0" dirty="0" err="1"/>
              <a:t>avg</a:t>
            </a:r>
            <a:r>
              <a:rPr lang="en-US" baseline="0" dirty="0"/>
              <a:t>) = 3,250 lifetime gallons x 20 </a:t>
            </a:r>
            <a:r>
              <a:rPr lang="en-US" baseline="0" dirty="0" err="1"/>
              <a:t>lbs</a:t>
            </a:r>
            <a:r>
              <a:rPr lang="en-US" baseline="0" dirty="0"/>
              <a:t>/gal = 65,000 lbs. of CO2 = 32.5 tons of CO2</a:t>
            </a:r>
          </a:p>
          <a:p>
            <a:pPr marL="171450" indent="-171450">
              <a:buFont typeface="Arial" panose="020B0604020202020204" pitchFamily="34" charset="0"/>
              <a:buChar char="•"/>
            </a:pPr>
            <a:r>
              <a:rPr lang="en-US" b="1" baseline="0" dirty="0"/>
              <a:t>Subtotal</a:t>
            </a:r>
            <a:r>
              <a:rPr lang="en-US" baseline="0" dirty="0"/>
              <a:t> = 11 vehicles.  252.85 tons of CO2.  Vs. 2019 Nissan Leaf.  64,545 </a:t>
            </a:r>
            <a:r>
              <a:rPr lang="en-US" baseline="0" dirty="0" err="1"/>
              <a:t>avg</a:t>
            </a:r>
            <a:r>
              <a:rPr lang="en-US" baseline="0" dirty="0"/>
              <a:t> mi / 124 </a:t>
            </a:r>
            <a:r>
              <a:rPr lang="en-US" baseline="0" dirty="0" err="1"/>
              <a:t>MPGe</a:t>
            </a:r>
            <a:r>
              <a:rPr lang="en-US" baseline="0" dirty="0"/>
              <a:t> city* = 520.53 lifetime “gallons” x 20 </a:t>
            </a:r>
            <a:r>
              <a:rPr lang="en-US" baseline="0" dirty="0" err="1"/>
              <a:t>lbs</a:t>
            </a:r>
            <a:r>
              <a:rPr lang="en-US" baseline="0" dirty="0"/>
              <a:t>/gal = 10,410.56 </a:t>
            </a:r>
            <a:r>
              <a:rPr lang="en-US" baseline="0" dirty="0" err="1"/>
              <a:t>lbs</a:t>
            </a:r>
            <a:r>
              <a:rPr lang="en-US" baseline="0" dirty="0"/>
              <a:t> = 5.21 tons x 11 = 57.26 total tons – 19.65% </a:t>
            </a:r>
            <a:r>
              <a:rPr lang="en-US" baseline="0" dirty="0" err="1"/>
              <a:t>avg</a:t>
            </a:r>
            <a:r>
              <a:rPr lang="en-US" baseline="0" dirty="0"/>
              <a:t> clean energy supply = 46 tons</a:t>
            </a:r>
            <a:r>
              <a:rPr lang="en-US" b="0" baseline="0" dirty="0"/>
              <a:t>.  252.85 current tons – 46 new tons = </a:t>
            </a:r>
            <a:r>
              <a:rPr lang="en-US" b="1" baseline="0" dirty="0"/>
              <a:t>206.85 tons of CO2 saved by switching to Nissan Leafs</a:t>
            </a:r>
            <a:r>
              <a:rPr lang="en-US" b="0" baseline="0" dirty="0"/>
              <a:t>.</a:t>
            </a:r>
            <a:endParaRPr lang="en-US" b="0" dirty="0"/>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2 x</a:t>
            </a:r>
            <a:r>
              <a:rPr lang="en-US" baseline="0" dirty="0"/>
              <a:t> </a:t>
            </a:r>
            <a:r>
              <a:rPr lang="en-US" dirty="0"/>
              <a:t>2016 Chevy</a:t>
            </a:r>
            <a:r>
              <a:rPr lang="en-US" baseline="0" dirty="0"/>
              <a:t> Impala</a:t>
            </a:r>
            <a:r>
              <a:rPr lang="en-US" dirty="0"/>
              <a:t>. 65,000 miles / 18 mpg city = 3,611 lifetime gallons x 20 </a:t>
            </a:r>
            <a:r>
              <a:rPr lang="en-US" dirty="0" err="1"/>
              <a:t>lbs</a:t>
            </a:r>
            <a:r>
              <a:rPr lang="en-US" dirty="0"/>
              <a:t>/gal = 72,222 lbs. of CO2 = 36.11 tons x 2 = 72.22 tons</a:t>
            </a:r>
            <a:r>
              <a:rPr lang="en-US" baseline="0" dirty="0"/>
              <a:t> of CO2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5 x 2011 Ford Crown Victoria. 65,000 miles / 16 mpg city = 4,062.5 lifetime gallons x 20 </a:t>
            </a:r>
            <a:r>
              <a:rPr lang="en-US" baseline="0" dirty="0" err="1"/>
              <a:t>lbs</a:t>
            </a:r>
            <a:r>
              <a:rPr lang="en-US" baseline="0" dirty="0"/>
              <a:t>/gal = 81,250 lbs. of CO2 = 40.63 tons x 5 = 203.15 tons of CO2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5 x 2017 Chevy Caprice PPV.  87,000 mile </a:t>
            </a:r>
            <a:r>
              <a:rPr lang="en-US" baseline="0" dirty="0" err="1"/>
              <a:t>avg</a:t>
            </a:r>
            <a:r>
              <a:rPr lang="en-US" baseline="0" dirty="0"/>
              <a:t> / 16.5 mpg city </a:t>
            </a:r>
            <a:r>
              <a:rPr lang="en-US" baseline="0" dirty="0" err="1"/>
              <a:t>avg</a:t>
            </a:r>
            <a:r>
              <a:rPr lang="en-US" baseline="0" dirty="0"/>
              <a:t> = 5,272.73 lifetime gallons x 20 </a:t>
            </a:r>
            <a:r>
              <a:rPr lang="en-US" baseline="0" dirty="0" err="1"/>
              <a:t>lbs</a:t>
            </a:r>
            <a:r>
              <a:rPr lang="en-US" baseline="0" dirty="0"/>
              <a:t>/gal = 105,454.55 lbs. of CO2 = 52.73 tons x 5 = 263.64 tons of CO2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11 x 2019 Chevy Tahoe PPV.  80,000 mile </a:t>
            </a:r>
            <a:r>
              <a:rPr lang="en-US" baseline="0" dirty="0" err="1"/>
              <a:t>avg</a:t>
            </a:r>
            <a:r>
              <a:rPr lang="en-US" baseline="0" dirty="0"/>
              <a:t> / 15 mpg city = 5,333.33 lifetime gallons x 20 </a:t>
            </a:r>
            <a:r>
              <a:rPr lang="en-US" baseline="0" dirty="0" err="1"/>
              <a:t>lbs</a:t>
            </a:r>
            <a:r>
              <a:rPr lang="en-US" baseline="0" dirty="0"/>
              <a:t>/gal = 106,666.67 </a:t>
            </a:r>
            <a:r>
              <a:rPr lang="en-US" baseline="0" dirty="0" err="1"/>
              <a:t>lbs</a:t>
            </a:r>
            <a:r>
              <a:rPr lang="en-US" baseline="0" dirty="0"/>
              <a:t> of CO2 = 53.33 tons x 11 = 586.67 tons of CO2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a:t>Subtotal</a:t>
            </a:r>
            <a:r>
              <a:rPr lang="en-US" b="0" baseline="0" dirty="0"/>
              <a:t> </a:t>
            </a:r>
            <a:r>
              <a:rPr lang="en-US" baseline="0" dirty="0"/>
              <a:t>= 23 vehicles. 1,125.68 tons of CO2.  Vs. 2019 Nissan Leaf.  74,166.67 </a:t>
            </a:r>
            <a:r>
              <a:rPr lang="en-US" baseline="0" dirty="0" err="1"/>
              <a:t>avg</a:t>
            </a:r>
            <a:r>
              <a:rPr lang="en-US" baseline="0" dirty="0"/>
              <a:t> mi / 124 </a:t>
            </a:r>
            <a:r>
              <a:rPr lang="en-US" baseline="0" dirty="0" err="1"/>
              <a:t>MPGe</a:t>
            </a:r>
            <a:r>
              <a:rPr lang="en-US" baseline="0" dirty="0"/>
              <a:t> city* = 598.12 lifetime “gallons” x 20 </a:t>
            </a:r>
            <a:r>
              <a:rPr lang="en-US" baseline="0" dirty="0" err="1"/>
              <a:t>lbs</a:t>
            </a:r>
            <a:r>
              <a:rPr lang="en-US" baseline="0" dirty="0"/>
              <a:t>/gal = 11,962.37 </a:t>
            </a:r>
            <a:r>
              <a:rPr lang="en-US" baseline="0" dirty="0" err="1"/>
              <a:t>lbs</a:t>
            </a:r>
            <a:r>
              <a:rPr lang="en-US" baseline="0" dirty="0"/>
              <a:t> = 5.98 tons x 12 = 71.77 total tons – 19.65% </a:t>
            </a:r>
            <a:r>
              <a:rPr lang="en-US" baseline="0" dirty="0" err="1"/>
              <a:t>avg</a:t>
            </a:r>
            <a:r>
              <a:rPr lang="en-US" baseline="0" dirty="0"/>
              <a:t> clean energy supply = 57.67 tons</a:t>
            </a:r>
            <a:r>
              <a:rPr lang="en-US" b="0" baseline="0" dirty="0"/>
              <a:t>.  Tesla X/Y. </a:t>
            </a:r>
            <a:r>
              <a:rPr lang="en-US" baseline="0" dirty="0"/>
              <a:t>74,583.33 avg mi / 91 </a:t>
            </a:r>
            <a:r>
              <a:rPr lang="en-US" baseline="0" dirty="0" err="1"/>
              <a:t>MPGe</a:t>
            </a:r>
            <a:r>
              <a:rPr lang="en-US" baseline="0" dirty="0"/>
              <a:t> city* = 819.60 lifetime “gallons” x 20 </a:t>
            </a:r>
            <a:r>
              <a:rPr lang="en-US" baseline="0" dirty="0" err="1"/>
              <a:t>lbs</a:t>
            </a:r>
            <a:r>
              <a:rPr lang="en-US" baseline="0" dirty="0"/>
              <a:t>/gal = 16,319.94 </a:t>
            </a:r>
            <a:r>
              <a:rPr lang="en-US" baseline="0" dirty="0" err="1"/>
              <a:t>lbs</a:t>
            </a:r>
            <a:r>
              <a:rPr lang="en-US" baseline="0" dirty="0"/>
              <a:t> = 8.20 tons x 11 = 90.2 total tons – 19.65% avg clean energy supply = </a:t>
            </a:r>
            <a:r>
              <a:rPr lang="en-US" b="0" baseline="0" dirty="0"/>
              <a:t>72.48 tons.  1,125.68 current tons – 57.67 new tons (cars) – 72.48 new tons (SUVs) = </a:t>
            </a:r>
            <a:r>
              <a:rPr lang="en-US" b="1" baseline="0" dirty="0"/>
              <a:t>995.53 tons of CO2 saved by switching to Nissan Leafs and </a:t>
            </a:r>
            <a:r>
              <a:rPr lang="en-US" b="1" baseline="0" dirty="0" err="1"/>
              <a:t>Teslas</a:t>
            </a:r>
            <a:r>
              <a:rPr lang="en-US" b="0" baseline="0"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t>
            </a:r>
            <a:r>
              <a:rPr lang="en-US" dirty="0" err="1"/>
              <a:t>MPGe</a:t>
            </a:r>
            <a:r>
              <a:rPr lang="en-US" dirty="0"/>
              <a:t> city is the EPA-estimated power consumption.  It doesn’t take into</a:t>
            </a:r>
            <a:r>
              <a:rPr lang="en-US" baseline="0" dirty="0"/>
              <a:t> account the clean energy mix from the utility.  DEMEC’s 2017 report showed 14.3% renewables with a 2025 goal of 25%, i.e. an 8-year average RPS of 19.65%.  FWIW, t</a:t>
            </a:r>
            <a:r>
              <a:rPr lang="en-US" sz="1200" b="0" i="0" u="none" strike="noStrike" kern="1200" dirty="0">
                <a:solidFill>
                  <a:schemeClr val="tx1"/>
                </a:solidFill>
                <a:effectLst/>
                <a:latin typeface="+mn-lt"/>
                <a:ea typeface="+mn-ea"/>
                <a:cs typeface="+mn-cs"/>
              </a:rPr>
              <a:t>he EPA says one gallon of gasoline equates to 33.7 kilowatt-hours.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hlinkClick r:id="rId3"/>
              </a:rPr>
              <a:t>https://www.ford.com/cars</a:t>
            </a: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hlinkClick r:id="rId4"/>
              </a:rPr>
              <a:t>https://www.fueleconomy.gov/feg/contentIncludes/co2_inc.htm</a:t>
            </a: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hlinkClick r:id="rId5"/>
              </a:rPr>
              <a:t>https://www.edmunds.com/ford/crown-victoria/</a:t>
            </a: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hlinkClick r:id="rId6"/>
              </a:rPr>
              <a:t>https://www.motortrend.com/cars/ford/transit/2019/</a:t>
            </a: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0580A9A-9237-45E7-8620-7EAD830774F5}" type="slidenum">
              <a:rPr lang="en-US" smtClean="0"/>
              <a:t>33</a:t>
            </a:fld>
            <a:endParaRPr lang="en-US"/>
          </a:p>
        </p:txBody>
      </p:sp>
    </p:spTree>
    <p:extLst>
      <p:ext uri="{BB962C8B-B14F-4D97-AF65-F5344CB8AC3E}">
        <p14:creationId xmlns:p14="http://schemas.microsoft.com/office/powerpoint/2010/main" val="24055815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Keep an eye out for </a:t>
            </a:r>
            <a:r>
              <a:rPr lang="en-US" b="1" baseline="0" dirty="0"/>
              <a:t>EV trucks </a:t>
            </a:r>
            <a:r>
              <a:rPr lang="en-US" b="0" baseline="0" dirty="0"/>
              <a:t>from companies like</a:t>
            </a:r>
            <a:r>
              <a:rPr lang="en-US" b="1" baseline="0" dirty="0"/>
              <a:t> </a:t>
            </a:r>
            <a:r>
              <a:rPr lang="en-US" b="1" baseline="0" dirty="0" err="1"/>
              <a:t>Rivian</a:t>
            </a:r>
            <a:r>
              <a:rPr lang="en-US" b="1" baseline="0" dirty="0"/>
              <a:t>, </a:t>
            </a:r>
            <a:r>
              <a:rPr lang="en-US" b="1" baseline="0" dirty="0" err="1"/>
              <a:t>Atlis</a:t>
            </a:r>
            <a:r>
              <a:rPr lang="en-US" b="1" baseline="0" dirty="0"/>
              <a:t>, </a:t>
            </a:r>
            <a:r>
              <a:rPr lang="en-US" b="0" baseline="0" dirty="0"/>
              <a:t>and</a:t>
            </a:r>
            <a:r>
              <a:rPr lang="en-US" b="1" baseline="0" dirty="0"/>
              <a:t> Ford.</a:t>
            </a:r>
            <a:r>
              <a:rPr lang="en-US" b="0" baseline="0" dirty="0"/>
              <a:t>  While not in production yet, they are taking deposits on pre-orders and expecting to be available within the next two to three years.</a:t>
            </a:r>
            <a:endParaRPr lang="en-US" b="1" dirty="0"/>
          </a:p>
          <a:p>
            <a:endParaRPr lang="en-US" dirty="0"/>
          </a:p>
          <a:p>
            <a:endParaRPr lang="en-US" dirty="0"/>
          </a:p>
          <a:p>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https://products.rivian.com/</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https://www.atlismotorvehicles.com/</a:t>
            </a:r>
            <a:endParaRPr lang="en-US" dirty="0"/>
          </a:p>
          <a:p>
            <a:endParaRPr lang="en-US" dirty="0"/>
          </a:p>
        </p:txBody>
      </p:sp>
      <p:sp>
        <p:nvSpPr>
          <p:cNvPr id="4" name="Slide Number Placeholder 3"/>
          <p:cNvSpPr>
            <a:spLocks noGrp="1"/>
          </p:cNvSpPr>
          <p:nvPr>
            <p:ph type="sldNum" sz="quarter" idx="5"/>
          </p:nvPr>
        </p:nvSpPr>
        <p:spPr/>
        <p:txBody>
          <a:bodyPr/>
          <a:lstStyle/>
          <a:p>
            <a:fld id="{00580A9A-9237-45E7-8620-7EAD830774F5}" type="slidenum">
              <a:rPr lang="en-US" smtClean="0"/>
              <a:t>34</a:t>
            </a:fld>
            <a:endParaRPr lang="en-US"/>
          </a:p>
        </p:txBody>
      </p:sp>
    </p:spTree>
    <p:extLst>
      <p:ext uri="{BB962C8B-B14F-4D97-AF65-F5344CB8AC3E}">
        <p14:creationId xmlns:p14="http://schemas.microsoft.com/office/powerpoint/2010/main" val="6289899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…And then Phase 4 can be electric garbage trucks, mail trucks, etc. including transports like the VW I.D. Buzz Microbus to replace the vans I saw on the fleet list.</a:t>
            </a:r>
            <a:endParaRPr lang="en-US" b="1" dirty="0"/>
          </a:p>
          <a:p>
            <a:endParaRPr lang="en-US" dirty="0"/>
          </a:p>
          <a:p>
            <a:endParaRPr lang="en-US" dirty="0"/>
          </a:p>
          <a:p>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https://cleantechnica.com/2017/11/21/byd-delivers-1st-electric-automated-side-loader-garbage-truck-city-palo-alto-greenwaste/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https://www.trucks.com/2017/10/09/spy-shots-postal-service-workhorse-electric-mail-truck/</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5"/>
              </a:rPr>
              <a:t>https://www.vw.com/electric-concepts/section/id-buzz/</a:t>
            </a:r>
            <a:endParaRPr lang="en-US" dirty="0"/>
          </a:p>
          <a:p>
            <a:endParaRPr lang="en-US" dirty="0"/>
          </a:p>
        </p:txBody>
      </p:sp>
      <p:sp>
        <p:nvSpPr>
          <p:cNvPr id="4" name="Slide Number Placeholder 3"/>
          <p:cNvSpPr>
            <a:spLocks noGrp="1"/>
          </p:cNvSpPr>
          <p:nvPr>
            <p:ph type="sldNum" sz="quarter" idx="5"/>
          </p:nvPr>
        </p:nvSpPr>
        <p:spPr/>
        <p:txBody>
          <a:bodyPr/>
          <a:lstStyle/>
          <a:p>
            <a:fld id="{00580A9A-9237-45E7-8620-7EAD830774F5}" type="slidenum">
              <a:rPr lang="en-US" smtClean="0"/>
              <a:t>35</a:t>
            </a:fld>
            <a:endParaRPr lang="en-US"/>
          </a:p>
        </p:txBody>
      </p:sp>
    </p:spTree>
    <p:extLst>
      <p:ext uri="{BB962C8B-B14F-4D97-AF65-F5344CB8AC3E}">
        <p14:creationId xmlns:p14="http://schemas.microsoft.com/office/powerpoint/2010/main" val="9969569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way to save is to follow other cities</a:t>
            </a:r>
            <a:r>
              <a:rPr lang="en-US" baseline="0" dirty="0"/>
              <a:t> that have </a:t>
            </a:r>
            <a:r>
              <a:rPr lang="en-US" b="1" baseline="0" dirty="0"/>
              <a:t>streamlined</a:t>
            </a:r>
            <a:r>
              <a:rPr lang="en-US" baseline="0" dirty="0"/>
              <a:t> their </a:t>
            </a:r>
            <a:r>
              <a:rPr lang="en-US" b="1" baseline="0" dirty="0"/>
              <a:t>operations</a:t>
            </a:r>
            <a:r>
              <a:rPr lang="en-US" baseline="0" dirty="0"/>
              <a:t> even further by establishing a </a:t>
            </a:r>
            <a:r>
              <a:rPr lang="en-US" b="1" baseline="0" dirty="0"/>
              <a:t>Fleet Pool Dispatch </a:t>
            </a:r>
            <a:r>
              <a:rPr lang="en-US" baseline="0" dirty="0"/>
              <a:t>system.  Rather than each department having </a:t>
            </a:r>
            <a:r>
              <a:rPr lang="en-US" b="1" baseline="0" dirty="0"/>
              <a:t>assigned vehicles </a:t>
            </a:r>
            <a:r>
              <a:rPr lang="en-US" baseline="0" dirty="0"/>
              <a:t>that are mostly the same type (sedans), they place most of the sedans into a </a:t>
            </a:r>
            <a:r>
              <a:rPr lang="en-US" b="1" baseline="0" dirty="0"/>
              <a:t>pool</a:t>
            </a:r>
            <a:r>
              <a:rPr lang="en-US" baseline="0" dirty="0"/>
              <a:t> which are then dispatched to individual drivers using a </a:t>
            </a:r>
            <a:r>
              <a:rPr lang="en-US" b="1" baseline="0" dirty="0"/>
              <a:t>reservation</a:t>
            </a:r>
            <a:r>
              <a:rPr lang="en-US" baseline="0" dirty="0"/>
              <a:t> system.  This </a:t>
            </a:r>
            <a:r>
              <a:rPr lang="en-US" b="1" baseline="0" dirty="0"/>
              <a:t>reduces cost </a:t>
            </a:r>
            <a:r>
              <a:rPr lang="en-US" baseline="0" dirty="0"/>
              <a:t>of the fleet by increasing the </a:t>
            </a:r>
            <a:r>
              <a:rPr lang="en-US" b="1" baseline="0" dirty="0"/>
              <a:t>utilization rate </a:t>
            </a:r>
            <a:r>
              <a:rPr lang="en-US" baseline="0" dirty="0"/>
              <a:t>and decreasing the required </a:t>
            </a:r>
            <a:r>
              <a:rPr lang="en-US" b="1" baseline="0" dirty="0"/>
              <a:t>size</a:t>
            </a:r>
            <a:r>
              <a:rPr lang="en-US" baseline="0" dirty="0"/>
              <a:t> of the fleet </a:t>
            </a:r>
            <a:r>
              <a:rPr lang="en-US" b="1" baseline="0" dirty="0"/>
              <a:t>without restricting operations</a:t>
            </a:r>
            <a:r>
              <a:rPr lang="en-US" baseline="0" dirty="0"/>
              <a:t>.</a:t>
            </a:r>
          </a:p>
          <a:p>
            <a:endParaRPr lang="en-US" baseline="0" dirty="0"/>
          </a:p>
          <a:p>
            <a:r>
              <a:rPr lang="en-US" baseline="0" dirty="0"/>
              <a:t>So, we could start by getting </a:t>
            </a:r>
            <a:r>
              <a:rPr lang="en-US" b="1" baseline="0" dirty="0" err="1"/>
              <a:t>FleetCarma</a:t>
            </a:r>
            <a:r>
              <a:rPr lang="en-US" baseline="0" dirty="0"/>
              <a:t> software, putting most sedans into the pool, and </a:t>
            </a:r>
            <a:r>
              <a:rPr lang="en-US" b="1" baseline="0" dirty="0"/>
              <a:t>reducing the Leaf order by one</a:t>
            </a:r>
            <a:r>
              <a:rPr lang="en-US" baseline="0" dirty="0"/>
              <a:t>.  Instant </a:t>
            </a:r>
            <a:r>
              <a:rPr lang="en-US" b="1" baseline="0" dirty="0"/>
              <a:t>savings</a:t>
            </a:r>
            <a:r>
              <a:rPr lang="en-US" baseline="0" dirty="0"/>
              <a:t> of about </a:t>
            </a:r>
            <a:r>
              <a:rPr lang="en-US" b="1" baseline="0" dirty="0"/>
              <a:t>$25,000</a:t>
            </a:r>
          </a:p>
          <a:p>
            <a:endParaRPr lang="en-US" b="1" baseline="0" dirty="0"/>
          </a:p>
          <a:p>
            <a:endParaRPr lang="en-US" b="1" baseline="0" dirty="0"/>
          </a:p>
          <a:p>
            <a:r>
              <a:rPr lang="en-US"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mn-lt"/>
                <a:ea typeface="+mn-ea"/>
                <a:cs typeface="+mn-cs"/>
              </a:rPr>
              <a:t>Grand total savings:  $531,807 Procurement (incl. Police) + $263,261 fuel + $13,600 oil changes + $25,000 = $833,668 (plus maintenance savings – installation parts).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https://www.fleetcarma.com</a:t>
            </a:r>
            <a:endParaRPr lang="en-US" dirty="0"/>
          </a:p>
          <a:p>
            <a:endParaRPr lang="en-US" b="1" dirty="0"/>
          </a:p>
        </p:txBody>
      </p:sp>
      <p:sp>
        <p:nvSpPr>
          <p:cNvPr id="4" name="Slide Number Placeholder 3"/>
          <p:cNvSpPr>
            <a:spLocks noGrp="1"/>
          </p:cNvSpPr>
          <p:nvPr>
            <p:ph type="sldNum" sz="quarter" idx="10"/>
          </p:nvPr>
        </p:nvSpPr>
        <p:spPr/>
        <p:txBody>
          <a:bodyPr/>
          <a:lstStyle/>
          <a:p>
            <a:fld id="{00580A9A-9237-45E7-8620-7EAD830774F5}" type="slidenum">
              <a:rPr lang="en-US" smtClean="0"/>
              <a:t>36</a:t>
            </a:fld>
            <a:endParaRPr lang="en-US"/>
          </a:p>
        </p:txBody>
      </p:sp>
    </p:spTree>
    <p:extLst>
      <p:ext uri="{BB962C8B-B14F-4D97-AF65-F5344CB8AC3E}">
        <p14:creationId xmlns:p14="http://schemas.microsoft.com/office/powerpoint/2010/main" val="18876477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Other benefits </a:t>
            </a:r>
            <a:r>
              <a:rPr lang="en-US" dirty="0"/>
              <a:t>of City EV Fleets include participation in the:</a:t>
            </a:r>
          </a:p>
          <a:p>
            <a:r>
              <a:rPr lang="en-US" sz="1200" b="1" i="0" u="none" strike="noStrike" kern="1200" dirty="0">
                <a:solidFill>
                  <a:schemeClr val="tx1"/>
                </a:solidFill>
                <a:effectLst/>
                <a:latin typeface="+mn-lt"/>
                <a:ea typeface="+mn-ea"/>
                <a:cs typeface="+mn-cs"/>
              </a:rPr>
              <a:t>Clean Cities Coalition </a:t>
            </a:r>
            <a:r>
              <a:rPr lang="en-US" sz="1200" b="0" i="0" u="none" strike="noStrike" kern="1200" baseline="0" dirty="0">
                <a:solidFill>
                  <a:schemeClr val="tx1"/>
                </a:solidFill>
                <a:effectLst/>
                <a:latin typeface="+mn-lt"/>
                <a:ea typeface="+mn-ea"/>
                <a:cs typeface="+mn-cs"/>
              </a:rPr>
              <a:t>with p</a:t>
            </a:r>
            <a:r>
              <a:rPr lang="en-US" dirty="0"/>
              <a:t>ossible </a:t>
            </a:r>
            <a:r>
              <a:rPr lang="en-US" b="1" dirty="0"/>
              <a:t>grants</a:t>
            </a:r>
            <a:r>
              <a:rPr lang="en-US" dirty="0"/>
              <a:t> from the </a:t>
            </a:r>
            <a:r>
              <a:rPr lang="en-US" b="1" dirty="0"/>
              <a:t>Regional Greenhouse Gas Institute </a:t>
            </a:r>
            <a:r>
              <a:rPr lang="en-US" b="0" dirty="0"/>
              <a:t>and</a:t>
            </a:r>
            <a:r>
              <a:rPr lang="en-US" b="0" baseline="0" dirty="0"/>
              <a:t> a 2-3% interest loan from the</a:t>
            </a:r>
            <a:r>
              <a:rPr lang="en-US" b="1" dirty="0"/>
              <a:t> Sustainable Energy Utility</a:t>
            </a:r>
            <a:r>
              <a:rPr lang="en-US" b="0" dirty="0"/>
              <a:t>, like I said earlier.</a:t>
            </a:r>
            <a:endParaRPr lang="en-US" b="1" dirty="0"/>
          </a:p>
          <a:p>
            <a:endParaRPr lang="en-US" dirty="0"/>
          </a:p>
          <a:p>
            <a:endParaRPr lang="en-US" dirty="0"/>
          </a:p>
          <a:p>
            <a:r>
              <a:rPr lang="en-US" dirty="0"/>
              <a:t>--------------------</a:t>
            </a:r>
          </a:p>
          <a:p>
            <a:r>
              <a:rPr lang="en-US" dirty="0"/>
              <a:t>“</a:t>
            </a:r>
            <a:r>
              <a:rPr lang="en-US" sz="1200" b="0" i="0" u="none" strike="noStrike" kern="1200" dirty="0">
                <a:solidFill>
                  <a:schemeClr val="tx1"/>
                </a:solidFill>
                <a:effectLst/>
                <a:latin typeface="+mn-lt"/>
                <a:ea typeface="+mn-ea"/>
                <a:cs typeface="+mn-cs"/>
              </a:rPr>
              <a:t>(4) Ten percent of CO2 allowance proceeds shall be directed to Greenhouse Gas Reduction Projects, selected by the Secretary following a periodic competitive proposal process. The Secretary shall utilize an advisory body composed of electric generators, environmental advocates, legislators and such others as the Secretary may find useful in developing guidelines for the proposal process and in soliciting and ranking of projects. Projects must result in quantifiable and verifiable reductions in Greenhouse gas emissions in Delaware not otherwise required by federal or state law and not receiving funding from any other state sources.</a:t>
            </a:r>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https://dnrec.alpha.delaware.gov/climate-coastal-energy/clean-transportation/delaware-clean-cities-coalition/</a:t>
            </a:r>
          </a:p>
          <a:p>
            <a:endParaRPr lang="en-US" dirty="0"/>
          </a:p>
        </p:txBody>
      </p:sp>
      <p:sp>
        <p:nvSpPr>
          <p:cNvPr id="4" name="Slide Number Placeholder 3"/>
          <p:cNvSpPr>
            <a:spLocks noGrp="1"/>
          </p:cNvSpPr>
          <p:nvPr>
            <p:ph type="sldNum" sz="quarter" idx="10"/>
          </p:nvPr>
        </p:nvSpPr>
        <p:spPr/>
        <p:txBody>
          <a:bodyPr/>
          <a:lstStyle/>
          <a:p>
            <a:fld id="{00580A9A-9237-45E7-8620-7EAD830774F5}" type="slidenum">
              <a:rPr lang="en-US" smtClean="0"/>
              <a:t>37</a:t>
            </a:fld>
            <a:endParaRPr lang="en-US"/>
          </a:p>
        </p:txBody>
      </p:sp>
    </p:spTree>
    <p:extLst>
      <p:ext uri="{BB962C8B-B14F-4D97-AF65-F5344CB8AC3E}">
        <p14:creationId xmlns:p14="http://schemas.microsoft.com/office/powerpoint/2010/main" val="41760108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…And momentum to join the multi-state</a:t>
            </a:r>
            <a:r>
              <a:rPr lang="en-US" sz="1200" b="0" i="0" kern="1200" baseline="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Zero</a:t>
            </a:r>
            <a:r>
              <a:rPr lang="en-US" sz="1200" b="1" i="0" kern="1200" baseline="0" dirty="0">
                <a:solidFill>
                  <a:schemeClr val="tx1"/>
                </a:solidFill>
                <a:effectLst/>
                <a:latin typeface="+mn-lt"/>
                <a:ea typeface="+mn-ea"/>
                <a:cs typeface="+mn-cs"/>
              </a:rPr>
              <a:t> Emission Vehicle </a:t>
            </a:r>
            <a:r>
              <a:rPr lang="en-US" sz="1200" b="1" i="0" kern="1200" dirty="0">
                <a:solidFill>
                  <a:schemeClr val="tx1"/>
                </a:solidFill>
                <a:effectLst/>
                <a:latin typeface="+mn-lt"/>
                <a:ea typeface="+mn-ea"/>
                <a:cs typeface="+mn-cs"/>
              </a:rPr>
              <a:t>Task Force</a:t>
            </a:r>
            <a:r>
              <a:rPr lang="en-US" sz="1200" b="0" i="0" kern="1200" dirty="0">
                <a:solidFill>
                  <a:schemeClr val="tx1"/>
                </a:solidFill>
                <a:effectLst/>
                <a:latin typeface="+mn-lt"/>
                <a:ea typeface="+mn-ea"/>
                <a:cs typeface="+mn-cs"/>
              </a:rPr>
              <a:t>,</a:t>
            </a:r>
            <a:r>
              <a:rPr lang="en-US" sz="1200" b="0" i="0" kern="1200" baseline="0" dirty="0">
                <a:solidFill>
                  <a:schemeClr val="tx1"/>
                </a:solidFill>
                <a:effectLst/>
                <a:latin typeface="+mn-lt"/>
                <a:ea typeface="+mn-ea"/>
                <a:cs typeface="+mn-cs"/>
              </a:rPr>
              <a:t> which includes our neighbors in Maryland and New Jersey.  I mean, if MD and NJ can do it, so can we!</a:t>
            </a:r>
            <a:endParaRPr lang="en-US" sz="1200" b="1" i="0" kern="1200" dirty="0">
              <a:solidFill>
                <a:schemeClr val="tx1"/>
              </a:solidFill>
              <a:effectLst/>
              <a:latin typeface="+mn-lt"/>
              <a:ea typeface="+mn-ea"/>
              <a:cs typeface="+mn-cs"/>
            </a:endParaRP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a:t>
            </a:r>
          </a:p>
          <a:p>
            <a:pPr fontAlgn="base"/>
            <a:r>
              <a:rPr lang="en-US" sz="1200" b="0" i="0" kern="1200" dirty="0">
                <a:solidFill>
                  <a:schemeClr val="tx1"/>
                </a:solidFill>
                <a:effectLst/>
                <a:latin typeface="+mn-lt"/>
                <a:ea typeface="+mn-ea"/>
                <a:cs typeface="+mn-cs"/>
              </a:rPr>
              <a:t>“On October 24, 2013, the governors of eight states, joined by a ninth on May 3, 2018, signed a memorandum of understanding (MOU) committing to coordinated action to ensure the successful implementation of their state zero-emission vehicle (ZEV) programs. Collectively, these states are committed to having at least 3.3 million ZEVs operating on their roadways by 2025. The MOU identifies joint cooperative actions the signatory states will undertake, and additional actions that individual jurisdictions are considering, to build a robust market for ZEVs. For more information about the Task Force, see the </a:t>
            </a:r>
            <a:r>
              <a:rPr lang="en-US" sz="1200" b="0" i="0" u="none" strike="noStrike" kern="1200" dirty="0">
                <a:solidFill>
                  <a:schemeClr val="tx1"/>
                </a:solidFill>
                <a:effectLst/>
                <a:latin typeface="+mn-lt"/>
                <a:ea typeface="+mn-ea"/>
                <a:cs typeface="+mn-cs"/>
                <a:hlinkClick r:id="rId3"/>
              </a:rPr>
              <a:t>Multi-State ZEV MOU</a:t>
            </a:r>
            <a:r>
              <a:rPr lang="en-US" sz="1200" b="0" i="0" kern="1200" dirty="0">
                <a:solidFill>
                  <a:schemeClr val="tx1"/>
                </a:solidFill>
                <a:effectLst/>
                <a:latin typeface="+mn-lt"/>
                <a:ea typeface="+mn-ea"/>
                <a:cs typeface="+mn-cs"/>
              </a:rPr>
              <a:t> and </a:t>
            </a:r>
            <a:r>
              <a:rPr lang="en-US" sz="1200" b="0" i="0" u="none" strike="noStrike" kern="1200" dirty="0">
                <a:solidFill>
                  <a:schemeClr val="tx1"/>
                </a:solidFill>
                <a:effectLst/>
                <a:latin typeface="+mn-lt"/>
                <a:ea typeface="+mn-ea"/>
                <a:cs typeface="+mn-cs"/>
                <a:hlinkClick r:id="rId4"/>
              </a:rPr>
              <a:t>Multi-State ZEV Action Plan</a:t>
            </a: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00580A9A-9237-45E7-8620-7EAD830774F5}" type="slidenum">
              <a:rPr lang="en-US" smtClean="0"/>
              <a:t>38</a:t>
            </a:fld>
            <a:endParaRPr lang="en-US"/>
          </a:p>
        </p:txBody>
      </p:sp>
    </p:spTree>
    <p:extLst>
      <p:ext uri="{BB962C8B-B14F-4D97-AF65-F5344CB8AC3E}">
        <p14:creationId xmlns:p14="http://schemas.microsoft.com/office/powerpoint/2010/main" val="25332896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 </a:t>
            </a:r>
            <a:r>
              <a:rPr lang="en-US" sz="1200" b="1" i="0" u="none" strike="noStrike" kern="1200" dirty="0">
                <a:solidFill>
                  <a:schemeClr val="tx1"/>
                </a:solidFill>
                <a:effectLst/>
                <a:latin typeface="+mn-lt"/>
                <a:ea typeface="+mn-ea"/>
                <a:cs typeface="+mn-cs"/>
              </a:rPr>
              <a:t>over $830,000 dollars saved</a:t>
            </a:r>
            <a:r>
              <a:rPr lang="en-US" sz="1200" b="1" i="0" u="none" strike="noStrike" kern="1200" baseline="0" dirty="0">
                <a:solidFill>
                  <a:schemeClr val="tx1"/>
                </a:solidFill>
                <a:effectLst/>
                <a:latin typeface="+mn-lt"/>
                <a:ea typeface="+mn-ea"/>
                <a:cs typeface="+mn-cs"/>
              </a:rPr>
              <a:t> </a:t>
            </a:r>
            <a:r>
              <a:rPr lang="en-US" sz="1200" b="0" i="0" u="none" strike="noStrike" kern="1200" baseline="0" dirty="0">
                <a:solidFill>
                  <a:schemeClr val="tx1"/>
                </a:solidFill>
                <a:effectLst/>
                <a:latin typeface="+mn-lt"/>
                <a:ea typeface="+mn-ea"/>
                <a:cs typeface="+mn-cs"/>
              </a:rPr>
              <a:t>by adopting EVs over the next 5 years can be used by the city to support it’s other priorities, such as paying off debt, assisting small businesses and low-income families, and funding other green programs. </a:t>
            </a:r>
            <a:r>
              <a:rPr lang="en-US" sz="1200" b="0" i="0" u="none" strike="noStrike" kern="1200" dirty="0">
                <a:solidFill>
                  <a:schemeClr val="tx1"/>
                </a:solidFill>
                <a:effectLst/>
                <a:latin typeface="+mn-lt"/>
                <a:ea typeface="+mn-ea"/>
                <a:cs typeface="+mn-cs"/>
              </a:rPr>
              <a:t>We can even </a:t>
            </a:r>
            <a:r>
              <a:rPr lang="en-US" sz="1200" b="1" i="0" u="none" strike="noStrike" kern="1200" dirty="0">
                <a:solidFill>
                  <a:schemeClr val="tx1"/>
                </a:solidFill>
                <a:effectLst/>
                <a:latin typeface="+mn-lt"/>
                <a:ea typeface="+mn-ea"/>
                <a:cs typeface="+mn-cs"/>
              </a:rPr>
              <a:t>vinyl</a:t>
            </a:r>
            <a:r>
              <a:rPr lang="en-US" sz="1200" b="1" i="0" u="none" strike="noStrike" kern="1200" baseline="0" dirty="0">
                <a:solidFill>
                  <a:schemeClr val="tx1"/>
                </a:solidFill>
                <a:effectLst/>
                <a:latin typeface="+mn-lt"/>
                <a:ea typeface="+mn-ea"/>
                <a:cs typeface="+mn-cs"/>
              </a:rPr>
              <a:t>-wrap</a:t>
            </a:r>
            <a:r>
              <a:rPr lang="en-US" sz="1200" b="0" i="0" u="none" strike="noStrike" kern="1200" baseline="0" dirty="0">
                <a:solidFill>
                  <a:schemeClr val="tx1"/>
                </a:solidFill>
                <a:effectLst/>
                <a:latin typeface="+mn-lt"/>
                <a:ea typeface="+mn-ea"/>
                <a:cs typeface="+mn-cs"/>
              </a:rPr>
              <a:t> graphics on the EVs to promote them, like other cities do. O</a:t>
            </a:r>
            <a:r>
              <a:rPr lang="en-US" sz="1200" b="0" i="0" u="none" strike="noStrike" kern="1200" dirty="0">
                <a:solidFill>
                  <a:schemeClr val="tx1"/>
                </a:solidFill>
                <a:effectLst/>
                <a:latin typeface="+mn-lt"/>
                <a:ea typeface="+mn-ea"/>
                <a:cs typeface="+mn-cs"/>
              </a:rPr>
              <a:t>ur fleet can gain </a:t>
            </a:r>
            <a:r>
              <a:rPr lang="en-US" sz="1200" b="1" i="0" u="none" strike="noStrike" kern="1200" dirty="0">
                <a:solidFill>
                  <a:schemeClr val="tx1"/>
                </a:solidFill>
                <a:effectLst/>
                <a:latin typeface="+mn-lt"/>
                <a:ea typeface="+mn-ea"/>
                <a:cs typeface="+mn-cs"/>
              </a:rPr>
              <a:t>local</a:t>
            </a:r>
            <a:r>
              <a:rPr lang="en-US" sz="1200" b="0" i="0" u="none" strike="noStrike" kern="1200" dirty="0">
                <a:solidFill>
                  <a:schemeClr val="tx1"/>
                </a:solidFill>
                <a:effectLst/>
                <a:latin typeface="+mn-lt"/>
                <a:ea typeface="+mn-ea"/>
                <a:cs typeface="+mn-cs"/>
              </a:rPr>
              <a:t> and </a:t>
            </a:r>
            <a:r>
              <a:rPr lang="en-US" sz="1200" b="1" i="0" u="none" strike="noStrike" kern="1200" dirty="0">
                <a:solidFill>
                  <a:schemeClr val="tx1"/>
                </a:solidFill>
                <a:effectLst/>
                <a:latin typeface="+mn-lt"/>
                <a:ea typeface="+mn-ea"/>
                <a:cs typeface="+mn-cs"/>
              </a:rPr>
              <a:t>national recognition</a:t>
            </a:r>
            <a:r>
              <a:rPr lang="en-US" sz="1200" b="0" i="0" u="none" strike="noStrike" kern="1200" dirty="0">
                <a:solidFill>
                  <a:schemeClr val="tx1"/>
                </a:solidFill>
                <a:effectLst/>
                <a:latin typeface="+mn-lt"/>
                <a:ea typeface="+mn-ea"/>
                <a:cs typeface="+mn-cs"/>
              </a:rPr>
              <a:t> for </a:t>
            </a:r>
            <a:r>
              <a:rPr lang="en-US" sz="1200" b="1" i="0" u="none" strike="noStrike" kern="1200" dirty="0">
                <a:solidFill>
                  <a:schemeClr val="tx1"/>
                </a:solidFill>
                <a:effectLst/>
                <a:latin typeface="+mn-lt"/>
                <a:ea typeface="+mn-ea"/>
                <a:cs typeface="+mn-cs"/>
              </a:rPr>
              <a:t>leading by example</a:t>
            </a:r>
            <a:r>
              <a:rPr lang="en-US" sz="1200" b="0" i="0" u="none" strike="noStrike" kern="1200" dirty="0">
                <a:solidFill>
                  <a:schemeClr val="tx1"/>
                </a:solidFill>
                <a:effectLst/>
                <a:latin typeface="+mn-lt"/>
                <a:ea typeface="+mn-ea"/>
                <a:cs typeface="+mn-cs"/>
              </a:rPr>
              <a:t>, which will encourage Newark residents and neighboring cities to do the same.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If anyone is interested in the information sources or the math behind these slides, I’ve included it in the notes of this presentation.  </a:t>
            </a:r>
            <a:r>
              <a:rPr lang="en-US" sz="1200" b="0" i="0" u="none" strike="noStrike" kern="1200" dirty="0">
                <a:solidFill>
                  <a:schemeClr val="tx1"/>
                </a:solidFill>
                <a:effectLst/>
                <a:latin typeface="+mn-lt"/>
                <a:ea typeface="+mn-ea"/>
                <a:cs typeface="+mn-cs"/>
              </a:rPr>
              <a:t>At this point, I would like to open the floor for discussion.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t>
            </a:r>
          </a:p>
          <a:p>
            <a:r>
              <a:rPr lang="en-US" sz="1200" b="0" i="0" u="none" strike="noStrike" kern="1200" dirty="0">
                <a:solidFill>
                  <a:schemeClr val="tx1"/>
                </a:solidFill>
                <a:effectLst/>
                <a:latin typeface="+mn-lt"/>
                <a:ea typeface="+mn-ea"/>
                <a:cs typeface="+mn-cs"/>
              </a:rPr>
              <a:t>“</a:t>
            </a:r>
            <a:r>
              <a:rPr lang="en-US" sz="1200" b="0" i="1" u="none" strike="noStrike" kern="1200" dirty="0">
                <a:solidFill>
                  <a:schemeClr val="tx1"/>
                </a:solidFill>
                <a:effectLst/>
                <a:latin typeface="+mn-lt"/>
                <a:ea typeface="+mn-ea"/>
                <a:cs typeface="+mn-cs"/>
              </a:rPr>
              <a:t>T</a:t>
            </a:r>
            <a:r>
              <a:rPr lang="en-US" sz="1200" b="0" i="1" kern="1200" dirty="0">
                <a:solidFill>
                  <a:schemeClr val="tx1"/>
                </a:solidFill>
                <a:effectLst/>
                <a:latin typeface="+mn-lt"/>
                <a:ea typeface="+mn-ea"/>
                <a:cs typeface="+mn-cs"/>
              </a:rPr>
              <a:t>hough humans have a strong tendency towards denial, it is possible to choose to bypass it, if we deliberately decide to do it. The internal momentum required to do this can only arise with enough understanding of the reality of the situation</a:t>
            </a:r>
            <a:r>
              <a:rPr lang="en-US" sz="1200" b="0" i="0" kern="12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Antonio Damasio</a:t>
            </a: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http://cleanfuelpartnership.weebly.com/events.html</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effectLst/>
                <a:hlinkClick r:id="rId4"/>
              </a:rPr>
              <a:t>https://medium.com/@hedearnell/shades-of-climate-change-denial-307bbb860e56</a:t>
            </a:r>
            <a:endParaRPr lang="en-US" dirty="0">
              <a:solidFill>
                <a:schemeClr val="tx1"/>
              </a:solidFill>
              <a:effectLst/>
            </a:endParaRPr>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0580A9A-9237-45E7-8620-7EAD830774F5}" type="slidenum">
              <a:rPr lang="en-US" smtClean="0"/>
              <a:t>39</a:t>
            </a:fld>
            <a:endParaRPr lang="en-US"/>
          </a:p>
        </p:txBody>
      </p:sp>
    </p:spTree>
    <p:extLst>
      <p:ext uri="{BB962C8B-B14F-4D97-AF65-F5344CB8AC3E}">
        <p14:creationId xmlns:p14="http://schemas.microsoft.com/office/powerpoint/2010/main" val="3568750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To begin, let’s look at </a:t>
            </a:r>
            <a:r>
              <a:rPr lang="en-US" b="1" dirty="0"/>
              <a:t>what</a:t>
            </a:r>
            <a:r>
              <a:rPr lang="en-US" dirty="0"/>
              <a:t> challenges are in the way of solving these two problems and </a:t>
            </a:r>
            <a:r>
              <a:rPr lang="en-US" b="1" dirty="0"/>
              <a:t>how</a:t>
            </a:r>
            <a:r>
              <a:rPr lang="en-US" dirty="0"/>
              <a:t> we will past them.</a:t>
            </a:r>
          </a:p>
        </p:txBody>
      </p:sp>
      <p:sp>
        <p:nvSpPr>
          <p:cNvPr id="4" name="Slide Number Placeholder 3"/>
          <p:cNvSpPr>
            <a:spLocks noGrp="1"/>
          </p:cNvSpPr>
          <p:nvPr>
            <p:ph type="sldNum" sz="quarter" idx="10"/>
          </p:nvPr>
        </p:nvSpPr>
        <p:spPr/>
        <p:txBody>
          <a:bodyPr/>
          <a:lstStyle/>
          <a:p>
            <a:fld id="{00580A9A-9237-45E7-8620-7EAD830774F5}" type="slidenum">
              <a:rPr lang="en-US" smtClean="0"/>
              <a:t>4</a:t>
            </a:fld>
            <a:endParaRPr lang="en-US"/>
          </a:p>
        </p:txBody>
      </p:sp>
    </p:spTree>
    <p:extLst>
      <p:ext uri="{BB962C8B-B14F-4D97-AF65-F5344CB8AC3E}">
        <p14:creationId xmlns:p14="http://schemas.microsoft.com/office/powerpoint/2010/main" val="703064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understand Problem 1, the topic of Global </a:t>
            </a:r>
            <a:r>
              <a:rPr lang="en-US" b="1" dirty="0"/>
              <a:t>Climate Change </a:t>
            </a:r>
            <a:r>
              <a:rPr lang="en-US" dirty="0"/>
              <a:t>is long and complicated, so I’m not going to go into any great detail here.  I would like to point out though, that </a:t>
            </a:r>
            <a:r>
              <a:rPr lang="en-US" b="1" dirty="0"/>
              <a:t>Governor Carney </a:t>
            </a:r>
            <a:r>
              <a:rPr lang="en-US" dirty="0"/>
              <a:t>pledged </a:t>
            </a:r>
            <a:r>
              <a:rPr lang="en-US" baseline="0" dirty="0"/>
              <a:t>Delaware with</a:t>
            </a:r>
            <a:r>
              <a:rPr lang="en-US" dirty="0"/>
              <a:t> </a:t>
            </a:r>
            <a:r>
              <a:rPr lang="en-US" b="1" dirty="0"/>
              <a:t>19</a:t>
            </a:r>
            <a:r>
              <a:rPr lang="en-US" dirty="0"/>
              <a:t> other states committed to the </a:t>
            </a:r>
            <a:r>
              <a:rPr lang="en-US" b="1" dirty="0"/>
              <a:t>US Climate Alliance in 2017</a:t>
            </a:r>
            <a:r>
              <a:rPr lang="en-US" dirty="0"/>
              <a:t>. </a:t>
            </a:r>
            <a:r>
              <a:rPr lang="en-US" sz="1200" b="0" i="0" kern="1200" dirty="0">
                <a:solidFill>
                  <a:schemeClr val="tx1"/>
                </a:solidFill>
                <a:effectLst/>
                <a:latin typeface="+mn-lt"/>
                <a:ea typeface="+mn-ea"/>
                <a:cs typeface="+mn-cs"/>
              </a:rPr>
              <a:t>The Alliance aims to </a:t>
            </a:r>
            <a:r>
              <a:rPr lang="en-US" sz="1200" b="1" i="0" kern="1200" dirty="0">
                <a:solidFill>
                  <a:schemeClr val="tx1"/>
                </a:solidFill>
                <a:effectLst/>
                <a:latin typeface="+mn-lt"/>
                <a:ea typeface="+mn-ea"/>
                <a:cs typeface="+mn-cs"/>
              </a:rPr>
              <a:t>reduce emissions by 26 to 28 percent from 2005 </a:t>
            </a:r>
            <a:r>
              <a:rPr lang="en-US" sz="1200" b="0" i="0" kern="1200" dirty="0">
                <a:solidFill>
                  <a:schemeClr val="tx1"/>
                </a:solidFill>
                <a:effectLst/>
                <a:latin typeface="+mn-lt"/>
                <a:ea typeface="+mn-ea"/>
                <a:cs typeface="+mn-cs"/>
              </a:rPr>
              <a:t>levels and meet or exceed the targets of the federal </a:t>
            </a:r>
            <a:r>
              <a:rPr lang="en-US" sz="1200" b="1" i="0" kern="1200" dirty="0">
                <a:solidFill>
                  <a:schemeClr val="tx1"/>
                </a:solidFill>
                <a:effectLst/>
                <a:latin typeface="+mn-lt"/>
                <a:ea typeface="+mn-ea"/>
                <a:cs typeface="+mn-cs"/>
              </a:rPr>
              <a:t>Clean Power Plan </a:t>
            </a:r>
            <a:r>
              <a:rPr lang="en-US" sz="1200" b="0" i="0" kern="1200" dirty="0">
                <a:solidFill>
                  <a:schemeClr val="tx1"/>
                </a:solidFill>
                <a:effectLst/>
                <a:latin typeface="+mn-lt"/>
                <a:ea typeface="+mn-ea"/>
                <a:cs typeface="+mn-cs"/>
              </a:rPr>
              <a:t>and the </a:t>
            </a:r>
            <a:r>
              <a:rPr lang="en-US" sz="1200" b="1" i="0" kern="1200" dirty="0">
                <a:solidFill>
                  <a:schemeClr val="tx1"/>
                </a:solidFill>
                <a:effectLst/>
                <a:latin typeface="+mn-lt"/>
                <a:ea typeface="+mn-ea"/>
                <a:cs typeface="+mn-cs"/>
              </a:rPr>
              <a:t>Paris Climate Accord</a:t>
            </a:r>
            <a:r>
              <a:rPr lang="en-US" sz="1200" b="0" i="0" kern="1200" dirty="0">
                <a:solidFill>
                  <a:schemeClr val="tx1"/>
                </a:solidFill>
                <a:effectLst/>
                <a:latin typeface="+mn-lt"/>
                <a:ea typeface="+mn-ea"/>
                <a:cs typeface="+mn-cs"/>
              </a:rPr>
              <a:t>.  As things stand right now, it looks like we’re going to be close, but our planet is </a:t>
            </a:r>
            <a:r>
              <a:rPr lang="en-US" sz="1200" b="1" i="0" kern="1200" dirty="0">
                <a:solidFill>
                  <a:schemeClr val="tx1"/>
                </a:solidFill>
                <a:effectLst/>
                <a:latin typeface="+mn-lt"/>
                <a:ea typeface="+mn-ea"/>
                <a:cs typeface="+mn-cs"/>
              </a:rPr>
              <a:t>not going to make it</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t>
            </a:r>
          </a:p>
          <a:p>
            <a:r>
              <a:rPr lang="en-US" sz="1200" b="1" i="0" u="none" strike="noStrike" kern="1200" baseline="0" dirty="0">
                <a:solidFill>
                  <a:schemeClr val="tx1"/>
                </a:solidFill>
                <a:latin typeface="+mn-lt"/>
                <a:ea typeface="+mn-ea"/>
                <a:cs typeface="+mn-cs"/>
              </a:rPr>
              <a:t>FIGURE ES-1 </a:t>
            </a:r>
            <a:r>
              <a:rPr lang="en-US" sz="1200" b="0" i="0" u="none" strike="noStrike" kern="1200" baseline="0" dirty="0">
                <a:solidFill>
                  <a:schemeClr val="tx1"/>
                </a:solidFill>
                <a:latin typeface="+mn-lt"/>
                <a:ea typeface="+mn-ea"/>
                <a:cs typeface="+mn-cs"/>
              </a:rPr>
              <a:t>U.S. Climate Alliance progress under today’s policies sets the stage for accelerated action </a:t>
            </a:r>
          </a:p>
          <a:p>
            <a:r>
              <a:rPr lang="en-US" sz="1200" b="0" i="0" u="none" strike="noStrike" kern="1200" baseline="0" dirty="0">
                <a:solidFill>
                  <a:schemeClr val="tx1"/>
                </a:solidFill>
                <a:latin typeface="+mn-lt"/>
                <a:ea typeface="+mn-ea"/>
                <a:cs typeface="+mn-cs"/>
              </a:rPr>
              <a:t>Net GHG emissions from Alliance states, million metric tons carbon dioxide (CO2) equivalent.</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SOURCE: </a:t>
            </a:r>
            <a:r>
              <a:rPr lang="en-US" sz="1200" b="0" i="0" u="none" strike="noStrike" kern="1200" baseline="0" dirty="0">
                <a:solidFill>
                  <a:schemeClr val="tx1"/>
                </a:solidFill>
                <a:latin typeface="+mn-lt"/>
                <a:ea typeface="+mn-ea"/>
                <a:cs typeface="+mn-cs"/>
              </a:rPr>
              <a:t>Rhodium Group’s U.S. Climate Service </a:t>
            </a:r>
            <a:r>
              <a:rPr lang="en-US" sz="1200" b="1" i="0" u="none" strike="noStrike" kern="1200" baseline="0" dirty="0">
                <a:solidFill>
                  <a:schemeClr val="tx1"/>
                </a:solidFill>
                <a:latin typeface="+mn-lt"/>
                <a:ea typeface="+mn-ea"/>
                <a:cs typeface="+mn-cs"/>
              </a:rPr>
              <a:t>NOTES: </a:t>
            </a:r>
            <a:r>
              <a:rPr lang="en-US" sz="1200" b="0" i="0" u="none" strike="noStrike" kern="1200" baseline="0" dirty="0">
                <a:solidFill>
                  <a:schemeClr val="tx1"/>
                </a:solidFill>
                <a:latin typeface="+mn-lt"/>
                <a:ea typeface="+mn-ea"/>
                <a:cs typeface="+mn-cs"/>
              </a:rPr>
              <a:t>GHG emissions estimates reflect emissions from power generated within state boundaries. Uncertainty in CO2 sequestration from forests and other lands are derived from U.S. Environmental Protection Agency (EPA) and U.S. Department of Agriculture (USDA) estimates. Federal rollbacks include federal Corporate Average Fuel Economy (CAFE) standards, EPA and Bureau of Land Management (BLM) methane standards for oil &amp; gas activities and landfills, and EPA’s Significant New Alternatives Policy (SNAP) Rule 20 and the Kigali Amendment for phase-down of hydrofluorocarbons (HFCs). For more information see the Technical Appendix. Emissions from Puerto Rico include only CO2 associated with fossil fuel consumption.</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https://www.usclimatealliance.org/</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https://news.delaware.gov/2017/06/05/delaware-joins-u-s-climate-alliance-to-uphold-goals-of-paris-agreement/</a:t>
            </a:r>
            <a:endParaRPr lang="en-US" dirty="0"/>
          </a:p>
          <a:p>
            <a:endParaRPr lang="en-US" dirty="0"/>
          </a:p>
        </p:txBody>
      </p:sp>
      <p:sp>
        <p:nvSpPr>
          <p:cNvPr id="4" name="Slide Number Placeholder 3"/>
          <p:cNvSpPr>
            <a:spLocks noGrp="1"/>
          </p:cNvSpPr>
          <p:nvPr>
            <p:ph type="sldNum" sz="quarter" idx="5"/>
          </p:nvPr>
        </p:nvSpPr>
        <p:spPr/>
        <p:txBody>
          <a:bodyPr/>
          <a:lstStyle/>
          <a:p>
            <a:fld id="{00580A9A-9237-45E7-8620-7EAD830774F5}" type="slidenum">
              <a:rPr lang="en-US" smtClean="0"/>
              <a:t>5</a:t>
            </a:fld>
            <a:endParaRPr lang="en-US"/>
          </a:p>
        </p:txBody>
      </p:sp>
    </p:spTree>
    <p:extLst>
      <p:ext uri="{BB962C8B-B14F-4D97-AF65-F5344CB8AC3E}">
        <p14:creationId xmlns:p14="http://schemas.microsoft.com/office/powerpoint/2010/main" val="2185888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a:t>
            </a:r>
            <a:r>
              <a:rPr lang="en-US" sz="1200" b="1" i="0" u="none" strike="noStrike" kern="1200" dirty="0">
                <a:solidFill>
                  <a:schemeClr val="tx1"/>
                </a:solidFill>
                <a:effectLst/>
                <a:latin typeface="+mn-lt"/>
                <a:ea typeface="+mn-ea"/>
                <a:cs typeface="+mn-cs"/>
              </a:rPr>
              <a:t>transportation</a:t>
            </a:r>
            <a:r>
              <a:rPr lang="en-US" sz="1200" b="0" i="0" u="none" strike="noStrike" kern="1200" dirty="0">
                <a:solidFill>
                  <a:schemeClr val="tx1"/>
                </a:solidFill>
                <a:effectLst/>
                <a:latin typeface="+mn-lt"/>
                <a:ea typeface="+mn-ea"/>
                <a:cs typeface="+mn-cs"/>
              </a:rPr>
              <a:t> sector is now the largest source of U.S. greenhouse gas emissions at nearly </a:t>
            </a:r>
            <a:r>
              <a:rPr lang="en-US" sz="1200" b="1" i="0" u="none" strike="noStrike" kern="1200" dirty="0">
                <a:solidFill>
                  <a:schemeClr val="tx1"/>
                </a:solidFill>
                <a:effectLst/>
                <a:latin typeface="+mn-lt"/>
                <a:ea typeface="+mn-ea"/>
                <a:cs typeface="+mn-cs"/>
              </a:rPr>
              <a:t>2 Billion metric tons of CO2 </a:t>
            </a:r>
            <a:r>
              <a:rPr lang="en-US" sz="1200" b="0" i="0" u="none" strike="noStrike" kern="1200" dirty="0">
                <a:solidFill>
                  <a:schemeClr val="tx1"/>
                </a:solidFill>
                <a:effectLst/>
                <a:latin typeface="+mn-lt"/>
                <a:ea typeface="+mn-ea"/>
                <a:cs typeface="+mn-cs"/>
              </a:rPr>
              <a:t>per year and</a:t>
            </a:r>
            <a:r>
              <a:rPr lang="en-US" baseline="0" dirty="0"/>
              <a:t> </a:t>
            </a:r>
            <a:r>
              <a:rPr lang="en-US" b="1" baseline="0" dirty="0"/>
              <a:t>60% </a:t>
            </a:r>
            <a:r>
              <a:rPr lang="en-US" baseline="0" dirty="0"/>
              <a:t>of that comes from light duty vehicles like cars. </a:t>
            </a:r>
          </a:p>
          <a:p>
            <a:endParaRPr lang="en-US" baseline="0" dirty="0"/>
          </a:p>
          <a:p>
            <a:endParaRPr lang="en-US" baseline="0" dirty="0"/>
          </a:p>
          <a:p>
            <a:r>
              <a:rPr lang="en-US" baseline="0" dirty="0"/>
              <a:t>-----------------</a:t>
            </a:r>
          </a:p>
          <a:p>
            <a:r>
              <a:rPr lang="en-US" baseline="0" dirty="0"/>
              <a:t>Source: US Energy Information Administration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https://www.eia.gov/</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https://www.c2es.org/content/regulating-transportation-sector-carbon-emissions/</a:t>
            </a:r>
            <a:endParaRPr lang="en-US" dirty="0"/>
          </a:p>
          <a:p>
            <a:endParaRPr lang="en-US" baseline="0" dirty="0"/>
          </a:p>
        </p:txBody>
      </p:sp>
      <p:sp>
        <p:nvSpPr>
          <p:cNvPr id="4" name="Slide Number Placeholder 3"/>
          <p:cNvSpPr>
            <a:spLocks noGrp="1"/>
          </p:cNvSpPr>
          <p:nvPr>
            <p:ph type="sldNum" sz="quarter" idx="5"/>
          </p:nvPr>
        </p:nvSpPr>
        <p:spPr/>
        <p:txBody>
          <a:bodyPr/>
          <a:lstStyle/>
          <a:p>
            <a:fld id="{00580A9A-9237-45E7-8620-7EAD830774F5}" type="slidenum">
              <a:rPr lang="en-US" smtClean="0"/>
              <a:t>6</a:t>
            </a:fld>
            <a:endParaRPr lang="en-US"/>
          </a:p>
        </p:txBody>
      </p:sp>
    </p:spTree>
    <p:extLst>
      <p:ext uri="{BB962C8B-B14F-4D97-AF65-F5344CB8AC3E}">
        <p14:creationId xmlns:p14="http://schemas.microsoft.com/office/powerpoint/2010/main" val="4168462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a:t>
            </a:r>
            <a:r>
              <a:rPr lang="en-US" b="1" baseline="0" dirty="0"/>
              <a:t>2017</a:t>
            </a:r>
            <a:r>
              <a:rPr lang="en-US" baseline="0" dirty="0"/>
              <a:t> alone, </a:t>
            </a:r>
            <a:r>
              <a:rPr lang="en-US" b="1" baseline="0" dirty="0"/>
              <a:t>Delaware</a:t>
            </a:r>
            <a:r>
              <a:rPr lang="en-US" baseline="0" dirty="0"/>
              <a:t> produced about </a:t>
            </a:r>
            <a:r>
              <a:rPr lang="en-US" b="1" baseline="0" dirty="0"/>
              <a:t>3.2 million tons </a:t>
            </a:r>
            <a:r>
              <a:rPr lang="en-US" baseline="0" dirty="0"/>
              <a:t>of CO2 emissions.</a:t>
            </a:r>
          </a:p>
          <a:p>
            <a:endParaRPr lang="en-US" baseline="0" dirty="0"/>
          </a:p>
          <a:p>
            <a:r>
              <a:rPr lang="en-US" baseline="0" dirty="0"/>
              <a:t>Delaware is a founding member of the </a:t>
            </a:r>
            <a:r>
              <a:rPr lang="en-US" b="1" baseline="0" dirty="0"/>
              <a:t>9-states</a:t>
            </a:r>
            <a:r>
              <a:rPr lang="en-US" baseline="0" dirty="0"/>
              <a:t> in the </a:t>
            </a:r>
            <a:r>
              <a:rPr lang="en-US" b="1" baseline="0" dirty="0"/>
              <a:t>Regional Greenhouse Gas Initiative</a:t>
            </a:r>
            <a:r>
              <a:rPr lang="en-US" baseline="0" dirty="0"/>
              <a:t>, which has so far been successfully </a:t>
            </a:r>
            <a:r>
              <a:rPr lang="en-US" b="1" baseline="0" dirty="0"/>
              <a:t>capping and trading </a:t>
            </a:r>
            <a:r>
              <a:rPr lang="en-US" baseline="0" dirty="0"/>
              <a:t>CO2 emissions from electricity generation, but much more can be done for transportation.</a:t>
            </a:r>
          </a:p>
          <a:p>
            <a:endParaRPr lang="en-US" baseline="0" dirty="0"/>
          </a:p>
          <a:p>
            <a:endParaRPr lang="en-US" baseline="0" dirty="0"/>
          </a:p>
          <a:p>
            <a:r>
              <a:rPr lang="en-US"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https://www.rggi.org/</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rPr>
              <a:t>https://www.epa.gov/de/environmental-information-delaware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5"/>
              </a:rPr>
              <a:t>https://insideclimatenews.org/news/20122018/climate-change-solutions-transportation-cap-and-trade-northeast-states-washington-california-model-rggi</a:t>
            </a:r>
            <a:endParaRPr lang="en-US" dirty="0"/>
          </a:p>
          <a:p>
            <a:endParaRPr lang="en-US" baseline="0" dirty="0"/>
          </a:p>
        </p:txBody>
      </p:sp>
      <p:sp>
        <p:nvSpPr>
          <p:cNvPr id="4" name="Slide Number Placeholder 3"/>
          <p:cNvSpPr>
            <a:spLocks noGrp="1"/>
          </p:cNvSpPr>
          <p:nvPr>
            <p:ph type="sldNum" sz="quarter" idx="5"/>
          </p:nvPr>
        </p:nvSpPr>
        <p:spPr/>
        <p:txBody>
          <a:bodyPr/>
          <a:lstStyle/>
          <a:p>
            <a:fld id="{00580A9A-9237-45E7-8620-7EAD830774F5}" type="slidenum">
              <a:rPr lang="en-US" smtClean="0"/>
              <a:t>7</a:t>
            </a:fld>
            <a:endParaRPr lang="en-US"/>
          </a:p>
        </p:txBody>
      </p:sp>
    </p:spTree>
    <p:extLst>
      <p:ext uri="{BB962C8B-B14F-4D97-AF65-F5344CB8AC3E}">
        <p14:creationId xmlns:p14="http://schemas.microsoft.com/office/powerpoint/2010/main" val="2828822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let’s shift over to Problem 2; the high Cost of Vehicle Replacements.  I was able to obtain the </a:t>
            </a:r>
            <a:r>
              <a:rPr lang="en-US" b="1" dirty="0"/>
              <a:t>City of Newark Capital Improvement Program</a:t>
            </a:r>
            <a:r>
              <a:rPr lang="en-US" dirty="0"/>
              <a:t> for the next five years, thanks to the help of the CAC’s own Paralegal, </a:t>
            </a:r>
            <a:r>
              <a:rPr lang="en-US" b="1" dirty="0"/>
              <a:t>Whitney Potts</a:t>
            </a:r>
            <a:r>
              <a:rPr lang="en-US" b="0" dirty="0"/>
              <a:t>,</a:t>
            </a:r>
            <a:r>
              <a:rPr lang="en-US" dirty="0"/>
              <a:t> and the Director of Public Works, </a:t>
            </a:r>
            <a:r>
              <a:rPr lang="en-US" b="1" dirty="0"/>
              <a:t>Tim </a:t>
            </a:r>
            <a:r>
              <a:rPr lang="en-US" b="1" dirty="0" err="1"/>
              <a:t>Filasky</a:t>
            </a:r>
            <a:r>
              <a:rPr lang="en-US" dirty="0"/>
              <a:t>. One thing that stands out is the </a:t>
            </a:r>
            <a:r>
              <a:rPr lang="en-US" b="1" dirty="0"/>
              <a:t>gross cost to replace city vehicles </a:t>
            </a:r>
            <a:r>
              <a:rPr lang="en-US" dirty="0"/>
              <a:t>over the next five years… Over </a:t>
            </a:r>
            <a:r>
              <a:rPr lang="en-US" b="1" dirty="0"/>
              <a:t>SEVEN. MILLION. DOLLARS.</a:t>
            </a:r>
            <a:r>
              <a:rPr lang="en-US" dirty="0"/>
              <a:t>  </a:t>
            </a:r>
            <a:r>
              <a:rPr lang="en-US" b="1" dirty="0"/>
              <a:t>$1.7 million </a:t>
            </a:r>
            <a:r>
              <a:rPr lang="en-US" dirty="0"/>
              <a:t>in 2019 alone!</a:t>
            </a:r>
          </a:p>
          <a:p>
            <a:endParaRPr lang="en-US" dirty="0"/>
          </a:p>
          <a:p>
            <a:r>
              <a:rPr lang="en-US" dirty="0"/>
              <a:t>And that’s not even counting the cost of </a:t>
            </a:r>
            <a:r>
              <a:rPr lang="en-US" b="1" dirty="0"/>
              <a:t>fuel</a:t>
            </a:r>
            <a:r>
              <a:rPr lang="en-US" dirty="0"/>
              <a:t>, </a:t>
            </a:r>
            <a:r>
              <a:rPr lang="en-US" b="1" dirty="0"/>
              <a:t>maintenance,</a:t>
            </a:r>
            <a:r>
              <a:rPr lang="en-US" dirty="0"/>
              <a:t> and </a:t>
            </a:r>
            <a:r>
              <a:rPr lang="en-US" b="1" dirty="0"/>
              <a:t>other expenses</a:t>
            </a:r>
            <a:r>
              <a:rPr lang="en-US" b="0" dirty="0"/>
              <a:t>.</a:t>
            </a:r>
            <a:endParaRPr lang="en-US" dirty="0"/>
          </a:p>
          <a:p>
            <a:endParaRPr lang="en-US" dirty="0"/>
          </a:p>
          <a:p>
            <a:r>
              <a:rPr lang="en-US" dirty="0"/>
              <a:t>So, </a:t>
            </a:r>
            <a:r>
              <a:rPr lang="en-US" b="1" dirty="0"/>
              <a:t>do an</a:t>
            </a:r>
            <a:r>
              <a:rPr lang="en-US" b="1" baseline="0" dirty="0"/>
              <a:t>y of you know </a:t>
            </a:r>
            <a:r>
              <a:rPr lang="en-US" baseline="0" dirty="0"/>
              <a:t>a way we </a:t>
            </a:r>
            <a:r>
              <a:rPr lang="en-US" dirty="0"/>
              <a:t>could reduce CO2 emissions and maintenance, while also reducing the total cost of the city’s fleet?</a:t>
            </a:r>
          </a:p>
          <a:p>
            <a:endParaRPr lang="en-US" dirty="0"/>
          </a:p>
          <a:p>
            <a:endParaRPr lang="en-US" dirty="0"/>
          </a:p>
          <a:p>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https://newarkde.gov/DocumentCenter/View/11366/2019-2023-CIP-AS-APPROVED-Web-Version</a:t>
            </a:r>
            <a:endParaRPr lang="en-US" dirty="0"/>
          </a:p>
          <a:p>
            <a:endParaRPr lang="en-US" dirty="0"/>
          </a:p>
        </p:txBody>
      </p:sp>
      <p:sp>
        <p:nvSpPr>
          <p:cNvPr id="4" name="Slide Number Placeholder 3"/>
          <p:cNvSpPr>
            <a:spLocks noGrp="1"/>
          </p:cNvSpPr>
          <p:nvPr>
            <p:ph type="sldNum" sz="quarter" idx="5"/>
          </p:nvPr>
        </p:nvSpPr>
        <p:spPr/>
        <p:txBody>
          <a:bodyPr/>
          <a:lstStyle/>
          <a:p>
            <a:fld id="{00580A9A-9237-45E7-8620-7EAD830774F5}" type="slidenum">
              <a:rPr lang="en-US" smtClean="0"/>
              <a:t>8</a:t>
            </a:fld>
            <a:endParaRPr lang="en-US"/>
          </a:p>
        </p:txBody>
      </p:sp>
    </p:spTree>
    <p:extLst>
      <p:ext uri="{BB962C8B-B14F-4D97-AF65-F5344CB8AC3E}">
        <p14:creationId xmlns:p14="http://schemas.microsoft.com/office/powerpoint/2010/main" val="1311282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answer is </a:t>
            </a:r>
            <a:r>
              <a:rPr lang="en-US" b="1" dirty="0"/>
              <a:t>obvious</a:t>
            </a:r>
            <a:r>
              <a:rPr lang="en-US" dirty="0"/>
              <a:t>.  </a:t>
            </a:r>
            <a:r>
              <a:rPr lang="en-US" b="1" dirty="0"/>
              <a:t>Inexpensive mid-range Electric Fleet Vehicles!!!</a:t>
            </a:r>
            <a:r>
              <a:rPr lang="en-US" b="0" dirty="0"/>
              <a:t>  This picture is from Coral Gables, Florida, where in 2016 they began building a “Green Fleet”  with 20 </a:t>
            </a:r>
            <a:r>
              <a:rPr lang="en-US" sz="1200" b="0" i="0" u="none" strike="noStrike" kern="1200" dirty="0">
                <a:solidFill>
                  <a:schemeClr val="tx1"/>
                </a:solidFill>
                <a:effectLst/>
                <a:latin typeface="+mn-lt"/>
                <a:ea typeface="+mn-ea"/>
                <a:cs typeface="+mn-cs"/>
              </a:rPr>
              <a:t>Electric Vehicles (or “EVs” for short).  They are now up to 43 EVs and have a goal of 78 by 2021.  Counting the addition of 6 public charging stations, they have totaled over 10,700 charging sessions, reduced gasoline consumption by over 12,000 gallons and eliminated over 40 tons of greenhouse gas emissions.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if the answer is so obvious, </a:t>
            </a:r>
            <a:r>
              <a:rPr lang="en-US" b="1" dirty="0"/>
              <a:t>why</a:t>
            </a:r>
            <a:r>
              <a:rPr lang="en-US" dirty="0"/>
              <a:t> don’t we have city EVs in Newark yet?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https://www.coralgables.com/electricvehicles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https://en.wikipedia.org/wiki/Coral_Gables,_Florida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Population: about 51,000.  Compared to Newark at about 32,000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0580A9A-9237-45E7-8620-7EAD830774F5}" type="slidenum">
              <a:rPr lang="en-US" smtClean="0"/>
              <a:t>9</a:t>
            </a:fld>
            <a:endParaRPr lang="en-US"/>
          </a:p>
        </p:txBody>
      </p:sp>
    </p:spTree>
    <p:extLst>
      <p:ext uri="{BB962C8B-B14F-4D97-AF65-F5344CB8AC3E}">
        <p14:creationId xmlns:p14="http://schemas.microsoft.com/office/powerpoint/2010/main" val="985149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dirty="0"/>
              <a:t>Click to edit Master title style</a:t>
            </a:r>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761FC72-0B4F-4B7E-9144-E4CD5398476F}" type="datetimeFigureOut">
              <a:rPr lang="en-US" smtClean="0"/>
              <a:t>5/27/2019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9EC782-CA36-4627-8EEB-AFCCE4EA321A}" type="slidenum">
              <a:rPr lang="en-US" smtClean="0"/>
              <a:t>‹#›</a:t>
            </a:fld>
            <a:endParaRPr lang="en-US"/>
          </a:p>
        </p:txBody>
      </p:sp>
    </p:spTree>
    <p:extLst>
      <p:ext uri="{BB962C8B-B14F-4D97-AF65-F5344CB8AC3E}">
        <p14:creationId xmlns:p14="http://schemas.microsoft.com/office/powerpoint/2010/main" val="2910220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61FC72-0B4F-4B7E-9144-E4CD5398476F}" type="datetimeFigureOut">
              <a:rPr lang="en-US" smtClean="0"/>
              <a:t>5/27/2019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9EC782-CA36-4627-8EEB-AFCCE4EA321A}" type="slidenum">
              <a:rPr lang="en-US" smtClean="0"/>
              <a:t>‹#›</a:t>
            </a:fld>
            <a:endParaRPr lang="en-US"/>
          </a:p>
        </p:txBody>
      </p:sp>
    </p:spTree>
    <p:extLst>
      <p:ext uri="{BB962C8B-B14F-4D97-AF65-F5344CB8AC3E}">
        <p14:creationId xmlns:p14="http://schemas.microsoft.com/office/powerpoint/2010/main" val="3065118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61FC72-0B4F-4B7E-9144-E4CD5398476F}" type="datetimeFigureOut">
              <a:rPr lang="en-US" smtClean="0"/>
              <a:t>5/27/2019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9EC782-CA36-4627-8EEB-AFCCE4EA321A}" type="slidenum">
              <a:rPr lang="en-US" smtClean="0"/>
              <a:t>‹#›</a:t>
            </a:fld>
            <a:endParaRPr lang="en-US"/>
          </a:p>
        </p:txBody>
      </p:sp>
    </p:spTree>
    <p:extLst>
      <p:ext uri="{BB962C8B-B14F-4D97-AF65-F5344CB8AC3E}">
        <p14:creationId xmlns:p14="http://schemas.microsoft.com/office/powerpoint/2010/main" val="3153527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61FC72-0B4F-4B7E-9144-E4CD5398476F}" type="datetimeFigureOut">
              <a:rPr lang="en-US" smtClean="0"/>
              <a:t>5/27/2019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9EC782-CA36-4627-8EEB-AFCCE4EA321A}"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0846475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61FC72-0B4F-4B7E-9144-E4CD5398476F}" type="datetimeFigureOut">
              <a:rPr lang="en-US" smtClean="0"/>
              <a:t>5/27/2019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9EC782-CA36-4627-8EEB-AFCCE4EA321A}" type="slidenum">
              <a:rPr lang="en-US" smtClean="0"/>
              <a:t>‹#›</a:t>
            </a:fld>
            <a:endParaRPr lang="en-US"/>
          </a:p>
        </p:txBody>
      </p:sp>
    </p:spTree>
    <p:extLst>
      <p:ext uri="{BB962C8B-B14F-4D97-AF65-F5344CB8AC3E}">
        <p14:creationId xmlns:p14="http://schemas.microsoft.com/office/powerpoint/2010/main" val="1905489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E761FC72-0B4F-4B7E-9144-E4CD5398476F}" type="datetimeFigureOut">
              <a:rPr lang="en-US" smtClean="0"/>
              <a:t>5/27/2019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9EC782-CA36-4627-8EEB-AFCCE4EA321A}" type="slidenum">
              <a:rPr lang="en-US" smtClean="0"/>
              <a:t>‹#›</a:t>
            </a:fld>
            <a:endParaRPr lang="en-US"/>
          </a:p>
        </p:txBody>
      </p:sp>
    </p:spTree>
    <p:extLst>
      <p:ext uri="{BB962C8B-B14F-4D97-AF65-F5344CB8AC3E}">
        <p14:creationId xmlns:p14="http://schemas.microsoft.com/office/powerpoint/2010/main" val="29622051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E761FC72-0B4F-4B7E-9144-E4CD5398476F}" type="datetimeFigureOut">
              <a:rPr lang="en-US" smtClean="0"/>
              <a:t>5/27/2019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9EC782-CA36-4627-8EEB-AFCCE4EA321A}" type="slidenum">
              <a:rPr lang="en-US" smtClean="0"/>
              <a:t>‹#›</a:t>
            </a:fld>
            <a:endParaRPr lang="en-US"/>
          </a:p>
        </p:txBody>
      </p:sp>
    </p:spTree>
    <p:extLst>
      <p:ext uri="{BB962C8B-B14F-4D97-AF65-F5344CB8AC3E}">
        <p14:creationId xmlns:p14="http://schemas.microsoft.com/office/powerpoint/2010/main" val="14160285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61FC72-0B4F-4B7E-9144-E4CD5398476F}" type="datetimeFigureOut">
              <a:rPr lang="en-US" smtClean="0"/>
              <a:t>5/27/2019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9EC782-CA36-4627-8EEB-AFCCE4EA321A}" type="slidenum">
              <a:rPr lang="en-US" smtClean="0"/>
              <a:t>‹#›</a:t>
            </a:fld>
            <a:endParaRPr lang="en-US"/>
          </a:p>
        </p:txBody>
      </p:sp>
    </p:spTree>
    <p:extLst>
      <p:ext uri="{BB962C8B-B14F-4D97-AF65-F5344CB8AC3E}">
        <p14:creationId xmlns:p14="http://schemas.microsoft.com/office/powerpoint/2010/main" val="11502233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61FC72-0B4F-4B7E-9144-E4CD5398476F}" type="datetimeFigureOut">
              <a:rPr lang="en-US" smtClean="0"/>
              <a:t>5/27/2019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9EC782-CA36-4627-8EEB-AFCCE4EA321A}" type="slidenum">
              <a:rPr lang="en-US" smtClean="0"/>
              <a:t>‹#›</a:t>
            </a:fld>
            <a:endParaRPr lang="en-US"/>
          </a:p>
        </p:txBody>
      </p:sp>
    </p:spTree>
    <p:extLst>
      <p:ext uri="{BB962C8B-B14F-4D97-AF65-F5344CB8AC3E}">
        <p14:creationId xmlns:p14="http://schemas.microsoft.com/office/powerpoint/2010/main" val="2263302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761FC72-0B4F-4B7E-9144-E4CD5398476F}" type="datetimeFigureOut">
              <a:rPr lang="en-US" smtClean="0"/>
              <a:t>5/27/2019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9EC782-CA36-4627-8EEB-AFCCE4EA321A}" type="slidenum">
              <a:rPr lang="en-US" smtClean="0"/>
              <a:t>‹#›</a:t>
            </a:fld>
            <a:endParaRPr lang="en-US"/>
          </a:p>
        </p:txBody>
      </p:sp>
    </p:spTree>
    <p:extLst>
      <p:ext uri="{BB962C8B-B14F-4D97-AF65-F5344CB8AC3E}">
        <p14:creationId xmlns:p14="http://schemas.microsoft.com/office/powerpoint/2010/main" val="2474677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normAutofit/>
          </a:bodyPr>
          <a:lstStyle>
            <a:lvl1pPr algn="ctr">
              <a:defRPr sz="5400" b="0" cap="none"/>
            </a:lvl1pPr>
          </a:lstStyle>
          <a:p>
            <a:r>
              <a:rPr lang="en-US" dirty="0"/>
              <a:t>Click to edit Master title style</a:t>
            </a:r>
          </a:p>
        </p:txBody>
      </p:sp>
      <p:sp>
        <p:nvSpPr>
          <p:cNvPr id="3" name="Text Placeholder 2"/>
          <p:cNvSpPr>
            <a:spLocks noGrp="1"/>
          </p:cNvSpPr>
          <p:nvPr>
            <p:ph type="body" idx="1"/>
          </p:nvPr>
        </p:nvSpPr>
        <p:spPr>
          <a:xfrm>
            <a:off x="1295401" y="3589879"/>
            <a:ext cx="9590550" cy="1507054"/>
          </a:xfrm>
        </p:spPr>
        <p:txBody>
          <a:bodyPr anchor="t">
            <a:normAutofit/>
          </a:bodyPr>
          <a:lstStyle>
            <a:lvl1pPr marL="0" indent="0" algn="ctr">
              <a:buNone/>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E761FC72-0B4F-4B7E-9144-E4CD5398476F}" type="datetimeFigureOut">
              <a:rPr lang="en-US" smtClean="0"/>
              <a:t>5/27/2019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9EC782-CA36-4627-8EEB-AFCCE4EA321A}" type="slidenum">
              <a:rPr lang="en-US" smtClean="0"/>
              <a:t>‹#›</a:t>
            </a:fld>
            <a:endParaRPr lang="en-US"/>
          </a:p>
        </p:txBody>
      </p:sp>
    </p:spTree>
    <p:extLst>
      <p:ext uri="{BB962C8B-B14F-4D97-AF65-F5344CB8AC3E}">
        <p14:creationId xmlns:p14="http://schemas.microsoft.com/office/powerpoint/2010/main" val="1913018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761FC72-0B4F-4B7E-9144-E4CD5398476F}" type="datetimeFigureOut">
              <a:rPr lang="en-US" smtClean="0"/>
              <a:t>5/27/2019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9EC782-CA36-4627-8EEB-AFCCE4EA321A}" type="slidenum">
              <a:rPr lang="en-US" smtClean="0"/>
              <a:t>‹#›</a:t>
            </a:fld>
            <a:endParaRPr lang="en-US"/>
          </a:p>
        </p:txBody>
      </p:sp>
    </p:spTree>
    <p:extLst>
      <p:ext uri="{BB962C8B-B14F-4D97-AF65-F5344CB8AC3E}">
        <p14:creationId xmlns:p14="http://schemas.microsoft.com/office/powerpoint/2010/main" val="1613120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32532" y="1552260"/>
            <a:ext cx="4876344" cy="544884"/>
          </a:xfrm>
        </p:spPr>
        <p:txBody>
          <a:bodyPr anchor="b">
            <a:noAutofit/>
          </a:bodyPr>
          <a:lstStyle>
            <a:lvl1pPr marL="0" indent="0" algn="ctr">
              <a:buNone/>
              <a:defRPr sz="28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32532" y="2424954"/>
            <a:ext cx="4876344" cy="3411063"/>
          </a:xfrm>
        </p:spPr>
        <p:txBody>
          <a:bodyPr anchor="t">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11860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761FC72-0B4F-4B7E-9144-E4CD5398476F}" type="datetimeFigureOut">
              <a:rPr lang="en-US" smtClean="0"/>
              <a:t>5/27/2019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9EC782-CA36-4627-8EEB-AFCCE4EA321A}" type="slidenum">
              <a:rPr lang="en-US" smtClean="0"/>
              <a:t>‹#›</a:t>
            </a:fld>
            <a:endParaRPr lang="en-US"/>
          </a:p>
        </p:txBody>
      </p:sp>
    </p:spTree>
    <p:extLst>
      <p:ext uri="{BB962C8B-B14F-4D97-AF65-F5344CB8AC3E}">
        <p14:creationId xmlns:p14="http://schemas.microsoft.com/office/powerpoint/2010/main" val="4026131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61FC72-0B4F-4B7E-9144-E4CD5398476F}" type="datetimeFigureOut">
              <a:rPr lang="en-US" smtClean="0"/>
              <a:t>5/27/2019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9EC782-CA36-4627-8EEB-AFCCE4EA321A}" type="slidenum">
              <a:rPr lang="en-US" smtClean="0"/>
              <a:t>‹#›</a:t>
            </a:fld>
            <a:endParaRPr lang="en-US"/>
          </a:p>
        </p:txBody>
      </p:sp>
    </p:spTree>
    <p:extLst>
      <p:ext uri="{BB962C8B-B14F-4D97-AF65-F5344CB8AC3E}">
        <p14:creationId xmlns:p14="http://schemas.microsoft.com/office/powerpoint/2010/main" val="41103680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61FC72-0B4F-4B7E-9144-E4CD5398476F}" type="datetimeFigureOut">
              <a:rPr lang="en-US" smtClean="0"/>
              <a:t>5/27/2019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9EC782-CA36-4627-8EEB-AFCCE4EA321A}" type="slidenum">
              <a:rPr lang="en-US" smtClean="0"/>
              <a:t>‹#›</a:t>
            </a:fld>
            <a:endParaRPr lang="en-US"/>
          </a:p>
        </p:txBody>
      </p:sp>
    </p:spTree>
    <p:extLst>
      <p:ext uri="{BB962C8B-B14F-4D97-AF65-F5344CB8AC3E}">
        <p14:creationId xmlns:p14="http://schemas.microsoft.com/office/powerpoint/2010/main" val="744729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61FC72-0B4F-4B7E-9144-E4CD5398476F}" type="datetimeFigureOut">
              <a:rPr lang="en-US" smtClean="0"/>
              <a:t>5/27/2019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9EC782-CA36-4627-8EEB-AFCCE4EA321A}" type="slidenum">
              <a:rPr lang="en-US" smtClean="0"/>
              <a:t>‹#›</a:t>
            </a:fld>
            <a:endParaRPr lang="en-US"/>
          </a:p>
        </p:txBody>
      </p:sp>
    </p:spTree>
    <p:extLst>
      <p:ext uri="{BB962C8B-B14F-4D97-AF65-F5344CB8AC3E}">
        <p14:creationId xmlns:p14="http://schemas.microsoft.com/office/powerpoint/2010/main" val="3142651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2540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E761FC72-0B4F-4B7E-9144-E4CD5398476F}" type="datetimeFigureOut">
              <a:rPr lang="en-US" smtClean="0"/>
              <a:t>5/27/2019</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7B9EC782-CA36-4627-8EEB-AFCCE4EA321A}" type="slidenum">
              <a:rPr lang="en-US" smtClean="0"/>
              <a:t>‹#›</a:t>
            </a:fld>
            <a:endParaRPr lang="en-US"/>
          </a:p>
        </p:txBody>
      </p:sp>
    </p:spTree>
    <p:extLst>
      <p:ext uri="{BB962C8B-B14F-4D97-AF65-F5344CB8AC3E}">
        <p14:creationId xmlns:p14="http://schemas.microsoft.com/office/powerpoint/2010/main" val="1249813598"/>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orbel" panose="020B0503020204020204" pitchFamily="34" charset="0"/>
          <a:ea typeface="+mj-ea"/>
          <a:cs typeface="Corbel" panose="020B0503020204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900" indent="0" algn="l" defTabSz="457200" rtl="0" eaLnBrk="1" latinLnBrk="0" hangingPunct="1">
        <a:spcBef>
          <a:spcPct val="20000"/>
        </a:spcBef>
        <a:spcAft>
          <a:spcPts val="600"/>
        </a:spcAft>
        <a:buClr>
          <a:schemeClr val="tx2"/>
        </a:buClr>
        <a:buSzPct val="70000"/>
        <a:buFontTx/>
        <a:buNone/>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orbel" panose="020B0503020204020204" pitchFamily="34" charset="0"/>
          <a:ea typeface="+mn-ea"/>
          <a:cs typeface="+mn-cs"/>
        </a:defRPr>
      </a:lvl1pPr>
      <a:lvl2pPr marL="450000" indent="0" algn="l" defTabSz="457200" rtl="0" eaLnBrk="1" latinLnBrk="0" hangingPunct="1">
        <a:spcBef>
          <a:spcPct val="20000"/>
        </a:spcBef>
        <a:spcAft>
          <a:spcPts val="600"/>
        </a:spcAft>
        <a:buClr>
          <a:schemeClr val="tx2"/>
        </a:buClr>
        <a:buSzPct val="70000"/>
        <a:buFontTx/>
        <a:buNone/>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orbel" panose="020B0503020204020204" pitchFamily="34" charset="0"/>
          <a:ea typeface="+mn-ea"/>
          <a:cs typeface="+mn-cs"/>
        </a:defRPr>
      </a:lvl2pPr>
      <a:lvl3pPr marL="810000" indent="0" algn="l" defTabSz="457200" rtl="0" eaLnBrk="1" latinLnBrk="0" hangingPunct="1">
        <a:spcBef>
          <a:spcPct val="20000"/>
        </a:spcBef>
        <a:spcAft>
          <a:spcPts val="600"/>
        </a:spcAft>
        <a:buClr>
          <a:schemeClr val="tx2"/>
        </a:buClr>
        <a:buSzPct val="70000"/>
        <a:buFontTx/>
        <a:buNone/>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orbel" panose="020B0503020204020204" pitchFamily="34" charset="0"/>
          <a:ea typeface="+mn-ea"/>
          <a:cs typeface="+mn-cs"/>
        </a:defRPr>
      </a:lvl3pPr>
      <a:lvl4pPr marL="1170000" indent="0" algn="l" defTabSz="457200" rtl="0" eaLnBrk="1" latinLnBrk="0" hangingPunct="1">
        <a:spcBef>
          <a:spcPct val="20000"/>
        </a:spcBef>
        <a:spcAft>
          <a:spcPts val="600"/>
        </a:spcAft>
        <a:buClr>
          <a:schemeClr val="tx2"/>
        </a:buClr>
        <a:buSzPct val="70000"/>
        <a:buFontTx/>
        <a:buNone/>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orbel" panose="020B0503020204020204" pitchFamily="34" charset="0"/>
          <a:ea typeface="+mn-ea"/>
          <a:cs typeface="+mn-cs"/>
        </a:defRPr>
      </a:lvl4pPr>
      <a:lvl5pPr marL="1458000" indent="0" algn="l" defTabSz="457200" rtl="0" eaLnBrk="1" latinLnBrk="0" hangingPunct="1">
        <a:spcBef>
          <a:spcPct val="20000"/>
        </a:spcBef>
        <a:spcAft>
          <a:spcPts val="600"/>
        </a:spcAft>
        <a:buClr>
          <a:schemeClr val="tx2"/>
        </a:buClr>
        <a:buSzPct val="70000"/>
        <a:buFontTx/>
        <a:buNone/>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orbel" panose="020B0503020204020204" pitchFamily="34"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youtu.be/yrZJLXmqkeA?t=60"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14.xml"/><Relationship Id="rId5" Type="http://schemas.openxmlformats.org/officeDocument/2006/relationships/image" Target="../media/image44.jpeg"/><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14.xml"/><Relationship Id="rId5" Type="http://schemas.openxmlformats.org/officeDocument/2006/relationships/image" Target="../media/image47.jpeg"/><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www.zevstates.us/about-us/"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r>
              <a:rPr lang="en-US" sz="5400" cap="all" dirty="0"/>
              <a:t>New Sparks for Newark's CARS</a:t>
            </a:r>
          </a:p>
        </p:txBody>
      </p:sp>
      <p:pic>
        <p:nvPicPr>
          <p:cNvPr id="15" name="Content Placeholder 1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914400" y="2338636"/>
            <a:ext cx="5059363" cy="2845891"/>
          </a:xfrm>
        </p:spPr>
      </p:pic>
      <p:pic>
        <p:nvPicPr>
          <p:cNvPr id="3" name="Content Placeholder 2"/>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201845" y="2335859"/>
            <a:ext cx="5065712" cy="2848668"/>
          </a:xfrm>
        </p:spPr>
      </p:pic>
      <p:pic>
        <p:nvPicPr>
          <p:cNvPr id="7" name="Content Placeholder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226" y="2335859"/>
            <a:ext cx="5059363" cy="2845891"/>
          </a:xfrm>
          <a:prstGeom prst="rect">
            <a:avLst/>
          </a:prstGeom>
          <a:effectLst>
            <a:outerShdw blurRad="25400" dir="17880000">
              <a:srgbClr val="000000">
                <a:alpha val="46000"/>
              </a:srgbClr>
            </a:outerShdw>
          </a:effectLst>
        </p:spPr>
      </p:pic>
      <p:pic>
        <p:nvPicPr>
          <p:cNvPr id="8" name="Content Placeholder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8671" y="2333082"/>
            <a:ext cx="5065712" cy="2848668"/>
          </a:xfrm>
          <a:prstGeom prst="rect">
            <a:avLst/>
          </a:prstGeom>
          <a:effectLst>
            <a:outerShdw blurRad="25400" dir="17880000">
              <a:srgbClr val="000000">
                <a:alpha val="46000"/>
              </a:srgbClr>
            </a:outerShdw>
          </a:effectLst>
        </p:spPr>
      </p:pic>
      <p:sp>
        <p:nvSpPr>
          <p:cNvPr id="10" name="Title 8">
            <a:extLst>
              <a:ext uri="{FF2B5EF4-FFF2-40B4-BE49-F238E27FC236}">
                <a16:creationId xmlns:a16="http://schemas.microsoft.com/office/drawing/2014/main" id="{1E4EA3A7-AD90-4476-9867-BC6213E6B821}"/>
              </a:ext>
            </a:extLst>
          </p:cNvPr>
          <p:cNvSpPr txBox="1">
            <a:spLocks/>
          </p:cNvSpPr>
          <p:nvPr/>
        </p:nvSpPr>
        <p:spPr>
          <a:xfrm>
            <a:off x="910621" y="1056105"/>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fontScale="90000" lnSpcReduction="10000"/>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Corbel" panose="020B0503020204020204" pitchFamily="34" charset="0"/>
                <a:ea typeface="+mj-ea"/>
                <a:cs typeface="Corbel" panose="020B0503020204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i="1" cap="all" dirty="0"/>
              <a:t>A Cost-Benefit Analysis of upgrading the City of Newark’s Vehicle Fleet to Electric</a:t>
            </a:r>
          </a:p>
        </p:txBody>
      </p:sp>
    </p:spTree>
    <p:extLst>
      <p:ext uri="{BB962C8B-B14F-4D97-AF65-F5344CB8AC3E}">
        <p14:creationId xmlns:p14="http://schemas.microsoft.com/office/powerpoint/2010/main" val="1162550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5400" dirty="0"/>
              <a:t>Challenges and Solutions</a:t>
            </a:r>
          </a:p>
        </p:txBody>
      </p:sp>
      <p:sp>
        <p:nvSpPr>
          <p:cNvPr id="6" name="Text Placeholder 5"/>
          <p:cNvSpPr>
            <a:spLocks noGrp="1"/>
          </p:cNvSpPr>
          <p:nvPr>
            <p:ph type="body" idx="1"/>
          </p:nvPr>
        </p:nvSpPr>
        <p:spPr/>
        <p:txBody>
          <a:bodyPr/>
          <a:lstStyle/>
          <a:p>
            <a:r>
              <a:rPr lang="en-US" dirty="0"/>
              <a:t>Some say it can’t be done</a:t>
            </a:r>
          </a:p>
        </p:txBody>
      </p:sp>
    </p:spTree>
    <p:extLst>
      <p:ext uri="{BB962C8B-B14F-4D97-AF65-F5344CB8AC3E}">
        <p14:creationId xmlns:p14="http://schemas.microsoft.com/office/powerpoint/2010/main" val="32759760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25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25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278E6C-26BB-4614-95D7-21CFA1B33125}"/>
              </a:ext>
            </a:extLst>
          </p:cNvPr>
          <p:cNvSpPr>
            <a:spLocks noGrp="1"/>
          </p:cNvSpPr>
          <p:nvPr>
            <p:ph type="title"/>
          </p:nvPr>
        </p:nvSpPr>
        <p:spPr/>
        <p:txBody>
          <a:bodyPr/>
          <a:lstStyle/>
          <a:p>
            <a:r>
              <a:rPr lang="en-US" dirty="0"/>
              <a:t>Challenges</a:t>
            </a:r>
          </a:p>
        </p:txBody>
      </p:sp>
      <p:sp>
        <p:nvSpPr>
          <p:cNvPr id="5" name="Rectangle 4">
            <a:extLst>
              <a:ext uri="{FF2B5EF4-FFF2-40B4-BE49-F238E27FC236}">
                <a16:creationId xmlns:a16="http://schemas.microsoft.com/office/drawing/2014/main" id="{13F33DE5-F7DB-4A8A-B01D-C0E9202622E0}"/>
              </a:ext>
            </a:extLst>
          </p:cNvPr>
          <p:cNvSpPr/>
          <p:nvPr/>
        </p:nvSpPr>
        <p:spPr>
          <a:xfrm>
            <a:off x="913795" y="1567934"/>
            <a:ext cx="5425909" cy="584775"/>
          </a:xfrm>
          <a:prstGeom prst="rect">
            <a:avLst/>
          </a:prstGeom>
        </p:spPr>
        <p:txBody>
          <a:bodyPr wrap="none">
            <a:spAutoFit/>
          </a:bodyPr>
          <a:lstStyle/>
          <a:p>
            <a:r>
              <a:rPr lang="en-US" sz="3200" i="1" dirty="0">
                <a:latin typeface="Corbel" panose="020B0503020204020204" pitchFamily="34" charset="0"/>
              </a:rPr>
              <a:t>“EVs don’t have enough range”</a:t>
            </a:r>
          </a:p>
        </p:txBody>
      </p:sp>
      <p:sp>
        <p:nvSpPr>
          <p:cNvPr id="6" name="Rectangle 5">
            <a:extLst>
              <a:ext uri="{FF2B5EF4-FFF2-40B4-BE49-F238E27FC236}">
                <a16:creationId xmlns:a16="http://schemas.microsoft.com/office/drawing/2014/main" id="{33A020D2-6355-45E6-B399-7B0E7A4C88EE}"/>
              </a:ext>
            </a:extLst>
          </p:cNvPr>
          <p:cNvSpPr/>
          <p:nvPr/>
        </p:nvSpPr>
        <p:spPr>
          <a:xfrm>
            <a:off x="5040505" y="3000494"/>
            <a:ext cx="6938118" cy="584775"/>
          </a:xfrm>
          <a:prstGeom prst="rect">
            <a:avLst/>
          </a:prstGeom>
        </p:spPr>
        <p:txBody>
          <a:bodyPr wrap="none">
            <a:spAutoFit/>
          </a:bodyPr>
          <a:lstStyle/>
          <a:p>
            <a:r>
              <a:rPr lang="en-US" sz="3200" i="1" dirty="0">
                <a:latin typeface="Corbel" panose="020B0503020204020204" pitchFamily="34" charset="0"/>
              </a:rPr>
              <a:t>“There aren’t enough charging stations”</a:t>
            </a:r>
          </a:p>
        </p:txBody>
      </p:sp>
      <p:sp>
        <p:nvSpPr>
          <p:cNvPr id="7" name="Rectangle 6">
            <a:extLst>
              <a:ext uri="{FF2B5EF4-FFF2-40B4-BE49-F238E27FC236}">
                <a16:creationId xmlns:a16="http://schemas.microsoft.com/office/drawing/2014/main" id="{EDB79D15-6C70-4A85-8543-59953741DA09}"/>
              </a:ext>
            </a:extLst>
          </p:cNvPr>
          <p:cNvSpPr/>
          <p:nvPr/>
        </p:nvSpPr>
        <p:spPr>
          <a:xfrm>
            <a:off x="1906092" y="4433054"/>
            <a:ext cx="4186787" cy="584775"/>
          </a:xfrm>
          <a:prstGeom prst="rect">
            <a:avLst/>
          </a:prstGeom>
        </p:spPr>
        <p:txBody>
          <a:bodyPr wrap="none">
            <a:spAutoFit/>
          </a:bodyPr>
          <a:lstStyle/>
          <a:p>
            <a:r>
              <a:rPr lang="en-US" sz="3200" i="1" dirty="0">
                <a:latin typeface="Corbel" panose="020B0503020204020204" pitchFamily="34" charset="0"/>
              </a:rPr>
              <a:t>“EVs are too expensive”</a:t>
            </a:r>
          </a:p>
        </p:txBody>
      </p:sp>
      <p:sp>
        <p:nvSpPr>
          <p:cNvPr id="8" name="Speech Bubble: Oval 7">
            <a:extLst>
              <a:ext uri="{FF2B5EF4-FFF2-40B4-BE49-F238E27FC236}">
                <a16:creationId xmlns:a16="http://schemas.microsoft.com/office/drawing/2014/main" id="{358B3DDF-8676-4F97-8053-FCF6EBA0F11A}"/>
              </a:ext>
            </a:extLst>
          </p:cNvPr>
          <p:cNvSpPr/>
          <p:nvPr/>
        </p:nvSpPr>
        <p:spPr>
          <a:xfrm>
            <a:off x="670560" y="1224450"/>
            <a:ext cx="5891703" cy="1178560"/>
          </a:xfrm>
          <a:prstGeom prst="wedgeEllipseCallout">
            <a:avLst>
              <a:gd name="adj1" fmla="val -42526"/>
              <a:gd name="adj2" fmla="val 9741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peech Bubble: Oval 8">
            <a:extLst>
              <a:ext uri="{FF2B5EF4-FFF2-40B4-BE49-F238E27FC236}">
                <a16:creationId xmlns:a16="http://schemas.microsoft.com/office/drawing/2014/main" id="{75C92AB7-B23A-4406-B370-D2969D69A6F9}"/>
              </a:ext>
            </a:extLst>
          </p:cNvPr>
          <p:cNvSpPr/>
          <p:nvPr/>
        </p:nvSpPr>
        <p:spPr>
          <a:xfrm>
            <a:off x="1163824" y="4182753"/>
            <a:ext cx="5891703" cy="1178560"/>
          </a:xfrm>
          <a:prstGeom prst="wedgeEllipseCallout">
            <a:avLst>
              <a:gd name="adj1" fmla="val -19246"/>
              <a:gd name="adj2" fmla="val 11422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peech Bubble: Oval 9">
            <a:extLst>
              <a:ext uri="{FF2B5EF4-FFF2-40B4-BE49-F238E27FC236}">
                <a16:creationId xmlns:a16="http://schemas.microsoft.com/office/drawing/2014/main" id="{3073AC5D-E6F2-4EE0-AC44-D8181F62BAC0}"/>
              </a:ext>
            </a:extLst>
          </p:cNvPr>
          <p:cNvSpPr/>
          <p:nvPr/>
        </p:nvSpPr>
        <p:spPr>
          <a:xfrm>
            <a:off x="4814888" y="2723220"/>
            <a:ext cx="7163735" cy="1178560"/>
          </a:xfrm>
          <a:prstGeom prst="wedgeEllipseCallout">
            <a:avLst>
              <a:gd name="adj1" fmla="val 35489"/>
              <a:gd name="adj2" fmla="val 10387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855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par>
                          <p:cTn id="11" fill="hold">
                            <p:stCondLst>
                              <p:cond delay="750"/>
                            </p:stCondLst>
                            <p:childTnLst>
                              <p:par>
                                <p:cTn id="12" presetID="22" presetClass="entr" presetSubtype="2"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right)">
                                      <p:cBhvr>
                                        <p:cTn id="14" dur="500"/>
                                        <p:tgtEl>
                                          <p:spTgt spid="6"/>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right)">
                                      <p:cBhvr>
                                        <p:cTn id="17" dur="500"/>
                                        <p:tgtEl>
                                          <p:spTgt spid="10"/>
                                        </p:tgtEl>
                                      </p:cBhvr>
                                    </p:animEffect>
                                  </p:childTnLst>
                                </p:cTn>
                              </p:par>
                            </p:childTnLst>
                          </p:cTn>
                        </p:par>
                        <p:par>
                          <p:cTn id="18" fill="hold">
                            <p:stCondLst>
                              <p:cond delay="1250"/>
                            </p:stCondLst>
                            <p:childTnLst>
                              <p:par>
                                <p:cTn id="19" presetID="22" presetClass="entr" presetSubtype="4"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 AND SOLUTIONS</a:t>
            </a:r>
          </a:p>
        </p:txBody>
      </p:sp>
      <p:sp>
        <p:nvSpPr>
          <p:cNvPr id="7" name="Text Placeholder 6">
            <a:extLst>
              <a:ext uri="{FF2B5EF4-FFF2-40B4-BE49-F238E27FC236}">
                <a16:creationId xmlns:a16="http://schemas.microsoft.com/office/drawing/2014/main" id="{6C1A4103-FFDB-43B4-BAE3-D448FCCA8FB1}"/>
              </a:ext>
            </a:extLst>
          </p:cNvPr>
          <p:cNvSpPr>
            <a:spLocks noGrp="1"/>
          </p:cNvSpPr>
          <p:nvPr>
            <p:ph type="body" idx="1"/>
          </p:nvPr>
        </p:nvSpPr>
        <p:spPr/>
        <p:txBody>
          <a:bodyPr/>
          <a:lstStyle/>
          <a:p>
            <a:r>
              <a:rPr lang="en-US" sz="2800" i="1" dirty="0"/>
              <a:t>“EVs don’t have enough range”</a:t>
            </a:r>
          </a:p>
        </p:txBody>
      </p:sp>
      <p:sp>
        <p:nvSpPr>
          <p:cNvPr id="3" name="Content Placeholder 2"/>
          <p:cNvSpPr>
            <a:spLocks noGrp="1"/>
          </p:cNvSpPr>
          <p:nvPr>
            <p:ph sz="half" idx="2"/>
          </p:nvPr>
        </p:nvSpPr>
        <p:spPr/>
        <p:txBody>
          <a:bodyPr>
            <a:normAutofit/>
          </a:bodyPr>
          <a:lstStyle/>
          <a:p>
            <a:pPr marL="379800" indent="-342900">
              <a:buFont typeface="Arial" panose="020B0604020202020204" pitchFamily="34" charset="0"/>
              <a:buChar char="•"/>
            </a:pPr>
            <a:endParaRPr lang="en-US" sz="2800" dirty="0"/>
          </a:p>
          <a:p>
            <a:pPr marL="379800" indent="-342900">
              <a:buFont typeface="Arial" panose="020B0604020202020204" pitchFamily="34" charset="0"/>
              <a:buChar char="•"/>
            </a:pPr>
            <a:r>
              <a:rPr lang="en-US" sz="2800" dirty="0"/>
              <a:t>Newer EVs have longer range</a:t>
            </a:r>
          </a:p>
          <a:p>
            <a:pPr marL="379800" indent="-342900">
              <a:buFont typeface="Arial" panose="020B0604020202020204" pitchFamily="34" charset="0"/>
              <a:buChar char="•"/>
            </a:pPr>
            <a:r>
              <a:rPr lang="en-US" sz="2800" dirty="0"/>
              <a:t>Range is extended at slower speeds</a:t>
            </a:r>
          </a:p>
          <a:p>
            <a:pPr marL="379800" indent="-342900">
              <a:buFont typeface="Arial" panose="020B0604020202020204" pitchFamily="34" charset="0"/>
              <a:buChar char="•"/>
            </a:pPr>
            <a:r>
              <a:rPr lang="en-US" sz="2800" dirty="0"/>
              <a:t>City EVs have better range than commuters</a:t>
            </a:r>
          </a:p>
        </p:txBody>
      </p:sp>
      <p:sp>
        <p:nvSpPr>
          <p:cNvPr id="8" name="Text Placeholder 7">
            <a:extLst>
              <a:ext uri="{FF2B5EF4-FFF2-40B4-BE49-F238E27FC236}">
                <a16:creationId xmlns:a16="http://schemas.microsoft.com/office/drawing/2014/main" id="{CF31061D-EBA9-4D13-92ED-9027B77DC63A}"/>
              </a:ext>
            </a:extLst>
          </p:cNvPr>
          <p:cNvSpPr>
            <a:spLocks noGrp="1"/>
          </p:cNvSpPr>
          <p:nvPr>
            <p:ph type="body" sz="quarter" idx="4294967295"/>
          </p:nvPr>
        </p:nvSpPr>
        <p:spPr>
          <a:xfrm>
            <a:off x="6294967" y="1835254"/>
            <a:ext cx="4895330" cy="544883"/>
          </a:xfrm>
        </p:spPr>
        <p:txBody>
          <a:bodyPr/>
          <a:lstStyle/>
          <a:p>
            <a:endParaRPr lang="en-US"/>
          </a:p>
        </p:txBody>
      </p:sp>
      <p:sp>
        <p:nvSpPr>
          <p:cNvPr id="4" name="Content Placeholder 3"/>
          <p:cNvSpPr>
            <a:spLocks noGrp="1"/>
          </p:cNvSpPr>
          <p:nvPr>
            <p:ph sz="quarter" idx="4294967295"/>
          </p:nvPr>
        </p:nvSpPr>
        <p:spPr>
          <a:xfrm>
            <a:off x="6294967" y="2380137"/>
            <a:ext cx="4895330" cy="3411063"/>
          </a:xfrm>
        </p:spPr>
        <p:txBody>
          <a:bodyPr/>
          <a:lstStyle/>
          <a:p>
            <a:pPr marL="379800" indent="-342900">
              <a:buFont typeface="Arial" panose="020B0604020202020204" pitchFamily="34" charset="0"/>
              <a:buChar char="•"/>
            </a:pPr>
            <a:r>
              <a:rPr lang="en-US" dirty="0"/>
              <a:t>Newer EVs have longer range</a:t>
            </a:r>
          </a:p>
          <a:p>
            <a:pPr marL="379800" indent="-342900">
              <a:buFont typeface="Arial" panose="020B0604020202020204" pitchFamily="34" charset="0"/>
              <a:buChar char="•"/>
            </a:pPr>
            <a:r>
              <a:rPr lang="en-US" dirty="0"/>
              <a:t>Range is extended at slower speeds</a:t>
            </a:r>
          </a:p>
          <a:p>
            <a:pPr marL="379800" indent="-342900">
              <a:buFont typeface="Arial" panose="020B0604020202020204" pitchFamily="34" charset="0"/>
              <a:buChar char="•"/>
            </a:pPr>
            <a:r>
              <a:rPr lang="en-US" dirty="0"/>
              <a:t>City EVs have better range than commuters</a:t>
            </a:r>
          </a:p>
          <a:p>
            <a:pPr marL="379800" indent="-342900">
              <a:buFont typeface="Arial" panose="020B0604020202020204" pitchFamily="34" charset="0"/>
              <a:buChar char="•"/>
            </a:pPr>
            <a:endParaRPr lang="en-US" dirty="0"/>
          </a:p>
        </p:txBody>
      </p:sp>
      <p:pic>
        <p:nvPicPr>
          <p:cNvPr id="2052" name="Picture 4" descr="US-Average-Mean-BEV-Range-All-Models-EVAdoption">
            <a:extLst>
              <a:ext uri="{FF2B5EF4-FFF2-40B4-BE49-F238E27FC236}">
                <a16:creationId xmlns:a16="http://schemas.microsoft.com/office/drawing/2014/main" id="{DB992C0A-57CA-4A5D-9744-5671D13870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318" t="12325" r="1610" b="3210"/>
          <a:stretch/>
        </p:blipFill>
        <p:spPr bwMode="auto">
          <a:xfrm>
            <a:off x="6090676" y="1224450"/>
            <a:ext cx="5603378" cy="527731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82A63F95-6F67-483E-AECE-4C013653996D}"/>
              </a:ext>
            </a:extLst>
          </p:cNvPr>
          <p:cNvSpPr/>
          <p:nvPr/>
        </p:nvSpPr>
        <p:spPr>
          <a:xfrm>
            <a:off x="9104274" y="2640821"/>
            <a:ext cx="316452" cy="341106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E4B1738-91A8-4A76-9B7C-D3F93BD78E07}"/>
              </a:ext>
            </a:extLst>
          </p:cNvPr>
          <p:cNvSpPr txBox="1"/>
          <p:nvPr/>
        </p:nvSpPr>
        <p:spPr>
          <a:xfrm>
            <a:off x="7650161" y="1881910"/>
            <a:ext cx="1242204" cy="584775"/>
          </a:xfrm>
          <a:prstGeom prst="rect">
            <a:avLst/>
          </a:prstGeom>
          <a:noFill/>
        </p:spPr>
        <p:txBody>
          <a:bodyPr wrap="square" rtlCol="0">
            <a:spAutoFit/>
          </a:bodyPr>
          <a:lstStyle/>
          <a:p>
            <a:pPr algn="ctr"/>
            <a:r>
              <a:rPr lang="en-US" sz="1600" b="1" dirty="0">
                <a:solidFill>
                  <a:schemeClr val="bg1"/>
                </a:solidFill>
              </a:rPr>
              <a:t>Range (Miles)</a:t>
            </a:r>
          </a:p>
        </p:txBody>
      </p:sp>
    </p:spTree>
    <p:extLst>
      <p:ext uri="{BB962C8B-B14F-4D97-AF65-F5344CB8AC3E}">
        <p14:creationId xmlns:p14="http://schemas.microsoft.com/office/powerpoint/2010/main" val="1063168734"/>
      </p:ext>
    </p:extLst>
  </p:cSld>
  <p:clrMapOvr>
    <a:masterClrMapping/>
  </p:clrMapOvr>
  <mc:AlternateContent xmlns:mc="http://schemas.openxmlformats.org/markup-compatibility/2006" xmlns:p15="http://schemas.microsoft.com/office/powerpoint/2012/main">
    <mc:Choice Requires="p15">
      <p:transition spd="slow">
        <p15:prstTrans prst="crush"/>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 AND SOLUTIONS</a:t>
            </a:r>
          </a:p>
        </p:txBody>
      </p:sp>
      <p:sp>
        <p:nvSpPr>
          <p:cNvPr id="4" name="Text Placeholder 3">
            <a:extLst>
              <a:ext uri="{FF2B5EF4-FFF2-40B4-BE49-F238E27FC236}">
                <a16:creationId xmlns:a16="http://schemas.microsoft.com/office/drawing/2014/main" id="{08FDC7AF-3102-4B2E-B522-B28B10EEF54B}"/>
              </a:ext>
            </a:extLst>
          </p:cNvPr>
          <p:cNvSpPr>
            <a:spLocks noGrp="1"/>
          </p:cNvSpPr>
          <p:nvPr>
            <p:ph type="body" idx="1"/>
          </p:nvPr>
        </p:nvSpPr>
        <p:spPr>
          <a:xfrm>
            <a:off x="432531" y="1552260"/>
            <a:ext cx="6439757" cy="544884"/>
          </a:xfrm>
        </p:spPr>
        <p:txBody>
          <a:bodyPr/>
          <a:lstStyle/>
          <a:p>
            <a:r>
              <a:rPr lang="en-US" i="1" dirty="0"/>
              <a:t>“There aren’t enough charging stations”</a:t>
            </a:r>
          </a:p>
        </p:txBody>
      </p:sp>
      <p:sp>
        <p:nvSpPr>
          <p:cNvPr id="7" name="Content Placeholder 6">
            <a:extLst>
              <a:ext uri="{FF2B5EF4-FFF2-40B4-BE49-F238E27FC236}">
                <a16:creationId xmlns:a16="http://schemas.microsoft.com/office/drawing/2014/main" id="{CF70643B-5942-4C71-ACE3-13C1BFF1A091}"/>
              </a:ext>
            </a:extLst>
          </p:cNvPr>
          <p:cNvSpPr>
            <a:spLocks noGrp="1"/>
          </p:cNvSpPr>
          <p:nvPr>
            <p:ph sz="quarter" idx="4294967295"/>
          </p:nvPr>
        </p:nvSpPr>
        <p:spPr>
          <a:xfrm>
            <a:off x="6294967" y="2380137"/>
            <a:ext cx="4895330" cy="3411063"/>
          </a:xfrm>
        </p:spPr>
        <p:txBody>
          <a:bodyPr/>
          <a:lstStyle/>
          <a:p>
            <a:endParaRPr lang="en-US"/>
          </a:p>
        </p:txBody>
      </p:sp>
      <p:pic>
        <p:nvPicPr>
          <p:cNvPr id="5" name="Picture 4">
            <a:extLst>
              <a:ext uri="{FF2B5EF4-FFF2-40B4-BE49-F238E27FC236}">
                <a16:creationId xmlns:a16="http://schemas.microsoft.com/office/drawing/2014/main" id="{A4AB1561-7DBE-434D-9DDB-F2F020C29B94}"/>
              </a:ext>
            </a:extLst>
          </p:cNvPr>
          <p:cNvPicPr>
            <a:picLocks noChangeAspect="1"/>
          </p:cNvPicPr>
          <p:nvPr/>
        </p:nvPicPr>
        <p:blipFill>
          <a:blip r:embed="rId3"/>
          <a:stretch>
            <a:fillRect/>
          </a:stretch>
        </p:blipFill>
        <p:spPr>
          <a:xfrm>
            <a:off x="4143472" y="2301240"/>
            <a:ext cx="7715293" cy="4302760"/>
          </a:xfrm>
          <a:prstGeom prst="rect">
            <a:avLst/>
          </a:prstGeom>
        </p:spPr>
      </p:pic>
    </p:spTree>
    <p:extLst>
      <p:ext uri="{BB962C8B-B14F-4D97-AF65-F5344CB8AC3E}">
        <p14:creationId xmlns:p14="http://schemas.microsoft.com/office/powerpoint/2010/main" val="6190785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 AND SOLUTIONS</a:t>
            </a:r>
          </a:p>
        </p:txBody>
      </p:sp>
      <p:sp>
        <p:nvSpPr>
          <p:cNvPr id="3" name="Content Placeholder 2"/>
          <p:cNvSpPr>
            <a:spLocks noGrp="1"/>
          </p:cNvSpPr>
          <p:nvPr>
            <p:ph sz="half" idx="2"/>
          </p:nvPr>
        </p:nvSpPr>
        <p:spPr>
          <a:xfrm>
            <a:off x="432532" y="2424954"/>
            <a:ext cx="6033582" cy="3411063"/>
          </a:xfrm>
        </p:spPr>
        <p:txBody>
          <a:bodyPr/>
          <a:lstStyle/>
          <a:p>
            <a:pPr marL="379800" indent="-342900">
              <a:buFont typeface="Arial" panose="020B0604020202020204" pitchFamily="34" charset="0"/>
              <a:buChar char="•"/>
            </a:pPr>
            <a:r>
              <a:rPr lang="en-US" dirty="0"/>
              <a:t>ChargePoint and </a:t>
            </a:r>
            <a:r>
              <a:rPr lang="en-US" dirty="0" err="1"/>
              <a:t>Nuvve</a:t>
            </a:r>
            <a:r>
              <a:rPr lang="en-US" dirty="0"/>
              <a:t> examples</a:t>
            </a:r>
          </a:p>
          <a:p>
            <a:pPr marL="379800" indent="-342900">
              <a:buFont typeface="Arial" panose="020B0604020202020204" pitchFamily="34" charset="0"/>
              <a:buChar char="•"/>
            </a:pPr>
            <a:r>
              <a:rPr lang="en-US" dirty="0"/>
              <a:t>Paid for using discounts, grants from the Regional Greenhouse Gas Institute or VW Mitigation Plan, savings from maintenance and gasoline, and 75% state rebate</a:t>
            </a:r>
          </a:p>
        </p:txBody>
      </p:sp>
      <p:pic>
        <p:nvPicPr>
          <p:cNvPr id="6" name="Picture 5"/>
          <p:cNvPicPr>
            <a:picLocks noChangeAspect="1"/>
          </p:cNvPicPr>
          <p:nvPr/>
        </p:nvPicPr>
        <p:blipFill>
          <a:blip r:embed="rId3"/>
          <a:stretch>
            <a:fillRect/>
          </a:stretch>
        </p:blipFill>
        <p:spPr>
          <a:xfrm>
            <a:off x="10607172" y="1669203"/>
            <a:ext cx="1459642" cy="5188792"/>
          </a:xfrm>
          <a:prstGeom prst="rect">
            <a:avLst/>
          </a:prstGeom>
        </p:spPr>
      </p:pic>
      <p:pic>
        <p:nvPicPr>
          <p:cNvPr id="7" name="Picture 6"/>
          <p:cNvPicPr>
            <a:picLocks noChangeAspect="1"/>
          </p:cNvPicPr>
          <p:nvPr/>
        </p:nvPicPr>
        <p:blipFill>
          <a:blip r:embed="rId4"/>
          <a:stretch>
            <a:fillRect/>
          </a:stretch>
        </p:blipFill>
        <p:spPr>
          <a:xfrm>
            <a:off x="6697157" y="1669202"/>
            <a:ext cx="1379299" cy="5188792"/>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7658" t="21311" r="6961" b="17719"/>
          <a:stretch/>
        </p:blipFill>
        <p:spPr>
          <a:xfrm>
            <a:off x="4009941" y="4014235"/>
            <a:ext cx="2295331" cy="447869"/>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7896" t="12877" r="5534" b="16586"/>
          <a:stretch/>
        </p:blipFill>
        <p:spPr>
          <a:xfrm>
            <a:off x="8554437" y="3911599"/>
            <a:ext cx="2052735" cy="653143"/>
          </a:xfrm>
          <a:prstGeom prst="rect">
            <a:avLst/>
          </a:prstGeom>
        </p:spPr>
      </p:pic>
      <p:sp>
        <p:nvSpPr>
          <p:cNvPr id="12" name="Text Placeholder 3">
            <a:extLst>
              <a:ext uri="{FF2B5EF4-FFF2-40B4-BE49-F238E27FC236}">
                <a16:creationId xmlns:a16="http://schemas.microsoft.com/office/drawing/2014/main" id="{0100F2F1-0A25-48FC-B3F2-4BA575805B5E}"/>
              </a:ext>
            </a:extLst>
          </p:cNvPr>
          <p:cNvSpPr>
            <a:spLocks noGrp="1"/>
          </p:cNvSpPr>
          <p:nvPr>
            <p:ph type="body" idx="1"/>
          </p:nvPr>
        </p:nvSpPr>
        <p:spPr>
          <a:xfrm>
            <a:off x="432531" y="1552260"/>
            <a:ext cx="6439757" cy="544884"/>
          </a:xfrm>
        </p:spPr>
        <p:txBody>
          <a:bodyPr/>
          <a:lstStyle/>
          <a:p>
            <a:r>
              <a:rPr lang="en-US" i="1" dirty="0"/>
              <a:t>“There aren’t enough charging stations”</a:t>
            </a:r>
          </a:p>
        </p:txBody>
      </p:sp>
    </p:spTree>
    <p:extLst>
      <p:ext uri="{BB962C8B-B14F-4D97-AF65-F5344CB8AC3E}">
        <p14:creationId xmlns:p14="http://schemas.microsoft.com/office/powerpoint/2010/main" val="3601368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 AND SOLUTIONS</a:t>
            </a:r>
          </a:p>
        </p:txBody>
      </p:sp>
      <p:sp>
        <p:nvSpPr>
          <p:cNvPr id="3" name="Content Placeholder 2"/>
          <p:cNvSpPr>
            <a:spLocks noGrp="1"/>
          </p:cNvSpPr>
          <p:nvPr>
            <p:ph sz="half" idx="1"/>
          </p:nvPr>
        </p:nvSpPr>
        <p:spPr/>
        <p:txBody>
          <a:bodyPr>
            <a:normAutofit/>
          </a:bodyPr>
          <a:lstStyle/>
          <a:p>
            <a:r>
              <a:rPr lang="en-US" sz="2800" i="1" dirty="0"/>
              <a:t>“EVs are too expensive”</a:t>
            </a:r>
          </a:p>
        </p:txBody>
      </p:sp>
      <p:sp>
        <p:nvSpPr>
          <p:cNvPr id="4" name="Content Placeholder 3"/>
          <p:cNvSpPr>
            <a:spLocks noGrp="1"/>
          </p:cNvSpPr>
          <p:nvPr>
            <p:ph sz="half" idx="2"/>
          </p:nvPr>
        </p:nvSpPr>
        <p:spPr>
          <a:xfrm>
            <a:off x="4978401" y="1732449"/>
            <a:ext cx="6289158" cy="4058751"/>
          </a:xfrm>
        </p:spPr>
        <p:txBody>
          <a:bodyPr/>
          <a:lstStyle/>
          <a:p>
            <a:pPr marL="379800" indent="-342900">
              <a:buFont typeface="Arial" panose="020B0604020202020204" pitchFamily="34" charset="0"/>
              <a:buChar char="•"/>
            </a:pPr>
            <a:r>
              <a:rPr lang="en-US" dirty="0"/>
              <a:t>Federal $7,500 tax credit for municipal leases</a:t>
            </a:r>
          </a:p>
          <a:p>
            <a:pPr marL="379800" indent="-342900">
              <a:buFont typeface="Arial" panose="020B0604020202020204" pitchFamily="34" charset="0"/>
              <a:buChar char="•"/>
            </a:pPr>
            <a:r>
              <a:rPr lang="en-US" dirty="0"/>
              <a:t>DNREC $3,500 rebate</a:t>
            </a:r>
          </a:p>
          <a:p>
            <a:pPr marL="379800" indent="-342900">
              <a:buFont typeface="Arial" panose="020B0604020202020204" pitchFamily="34" charset="0"/>
              <a:buChar char="•"/>
            </a:pPr>
            <a:r>
              <a:rPr lang="en-US" dirty="0"/>
              <a:t>Use the fuel budget</a:t>
            </a:r>
          </a:p>
          <a:p>
            <a:pPr marL="379800" indent="-342900">
              <a:buFont typeface="Arial" panose="020B0604020202020204" pitchFamily="34" charset="0"/>
              <a:buChar char="•"/>
            </a:pPr>
            <a:r>
              <a:rPr lang="en-US" dirty="0"/>
              <a:t>Sustainable Energy Utility loan</a:t>
            </a:r>
          </a:p>
          <a:p>
            <a:pPr marL="379800" indent="-342900">
              <a:buFont typeface="Arial" panose="020B0604020202020204" pitchFamily="34" charset="0"/>
              <a:buChar char="•"/>
            </a:pPr>
            <a:r>
              <a:rPr lang="en-US" dirty="0"/>
              <a:t>Climate Mayors website has pre-negotiated rates</a:t>
            </a:r>
          </a:p>
          <a:p>
            <a:pPr marL="379800" indent="-342900">
              <a:buFont typeface="Arial" panose="020B0604020202020204" pitchFamily="34" charset="0"/>
              <a:buChar char="•"/>
            </a:pP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5258" t="11259" r="6802" b="12202"/>
          <a:stretch/>
        </p:blipFill>
        <p:spPr>
          <a:xfrm>
            <a:off x="4078996" y="4897118"/>
            <a:ext cx="4023360" cy="1402080"/>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0441" t="35185" r="20058" b="33648"/>
          <a:stretch/>
        </p:blipFill>
        <p:spPr>
          <a:xfrm>
            <a:off x="257535" y="4965067"/>
            <a:ext cx="3685692" cy="126618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1690" y="2400068"/>
            <a:ext cx="1897381" cy="1897381"/>
          </a:xfrm>
          <a:prstGeom prst="rect">
            <a:avLst/>
          </a:prstGeom>
        </p:spPr>
      </p:pic>
      <p:pic>
        <p:nvPicPr>
          <p:cNvPr id="10" name="Picture 9">
            <a:extLst>
              <a:ext uri="{FF2B5EF4-FFF2-40B4-BE49-F238E27FC236}">
                <a16:creationId xmlns:a16="http://schemas.microsoft.com/office/drawing/2014/main" id="{5AE274E8-86BE-495A-9121-E17C1DC3FD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39493" y="4641289"/>
            <a:ext cx="1897381" cy="1913738"/>
          </a:xfrm>
          <a:prstGeom prst="rect">
            <a:avLst/>
          </a:prstGeom>
        </p:spPr>
      </p:pic>
    </p:spTree>
    <p:extLst>
      <p:ext uri="{BB962C8B-B14F-4D97-AF65-F5344CB8AC3E}">
        <p14:creationId xmlns:p14="http://schemas.microsoft.com/office/powerpoint/2010/main" val="384187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out)">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out)">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out)">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Take Action</a:t>
            </a:r>
          </a:p>
        </p:txBody>
      </p:sp>
      <p:sp>
        <p:nvSpPr>
          <p:cNvPr id="3" name="Text Placeholder 2"/>
          <p:cNvSpPr>
            <a:spLocks noGrp="1"/>
          </p:cNvSpPr>
          <p:nvPr>
            <p:ph type="body" idx="1"/>
          </p:nvPr>
        </p:nvSpPr>
        <p:spPr/>
        <p:txBody>
          <a:bodyPr/>
          <a:lstStyle/>
          <a:p>
            <a:r>
              <a:rPr lang="en-US" dirty="0"/>
              <a:t>Let’s do this</a:t>
            </a:r>
          </a:p>
        </p:txBody>
      </p:sp>
    </p:spTree>
    <p:extLst>
      <p:ext uri="{BB962C8B-B14F-4D97-AF65-F5344CB8AC3E}">
        <p14:creationId xmlns:p14="http://schemas.microsoft.com/office/powerpoint/2010/main" val="3875235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7350"/>
          <a:stretch/>
        </p:blipFill>
        <p:spPr>
          <a:xfrm>
            <a:off x="0" y="0"/>
            <a:ext cx="12192000" cy="6857999"/>
          </a:xfrm>
          <a:prstGeom prst="rect">
            <a:avLst/>
          </a:prstGeom>
        </p:spPr>
      </p:pic>
      <p:sp>
        <p:nvSpPr>
          <p:cNvPr id="3" name="Rectangle 2">
            <a:extLst>
              <a:ext uri="{FF2B5EF4-FFF2-40B4-BE49-F238E27FC236}">
                <a16:creationId xmlns:a16="http://schemas.microsoft.com/office/drawing/2014/main" id="{A378E36B-9DD8-4BC0-8650-63FE964CC20C}"/>
              </a:ext>
            </a:extLst>
          </p:cNvPr>
          <p:cNvSpPr/>
          <p:nvPr/>
        </p:nvSpPr>
        <p:spPr>
          <a:xfrm>
            <a:off x="4918841" y="5318234"/>
            <a:ext cx="2543504" cy="798787"/>
          </a:xfrm>
          <a:prstGeom prst="rect">
            <a:avLst/>
          </a:prstGeom>
          <a:noFill/>
          <a:ln w="666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5857897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B775FBB1-2DA2-41E5-A1A4-E07E764FF0FA}"/>
              </a:ext>
            </a:extLst>
          </p:cNvPr>
          <p:cNvSpPr/>
          <p:nvPr/>
        </p:nvSpPr>
        <p:spPr>
          <a:xfrm>
            <a:off x="136634" y="977462"/>
            <a:ext cx="5738648" cy="1597573"/>
          </a:xfrm>
          <a:prstGeom prst="rect">
            <a:avLst/>
          </a:prstGeom>
          <a:noFill/>
          <a:ln w="666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58942523"/>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95DCC3-FFE1-4076-A890-9236139FAC2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12271685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TWO PROBLEMS</a:t>
            </a:r>
          </a:p>
        </p:txBody>
      </p:sp>
      <p:sp>
        <p:nvSpPr>
          <p:cNvPr id="2" name="Text Placeholder 1">
            <a:extLst>
              <a:ext uri="{FF2B5EF4-FFF2-40B4-BE49-F238E27FC236}">
                <a16:creationId xmlns:a16="http://schemas.microsoft.com/office/drawing/2014/main" id="{B2D3CB09-9B3C-4C00-B679-D013C660DC8E}"/>
              </a:ext>
            </a:extLst>
          </p:cNvPr>
          <p:cNvSpPr>
            <a:spLocks noGrp="1"/>
          </p:cNvSpPr>
          <p:nvPr>
            <p:ph sz="half" idx="1"/>
          </p:nvPr>
        </p:nvSpPr>
        <p:spPr>
          <a:xfrm>
            <a:off x="913795" y="1420586"/>
            <a:ext cx="5060497" cy="4218213"/>
          </a:xfrm>
        </p:spPr>
        <p:txBody>
          <a:bodyPr>
            <a:normAutofit/>
          </a:bodyPr>
          <a:lstStyle/>
          <a:p>
            <a:r>
              <a:rPr lang="en-US" sz="2400" dirty="0"/>
              <a:t>1. Aging high emissions vehicle fleet requiring more maintenance</a:t>
            </a:r>
          </a:p>
        </p:txBody>
      </p:sp>
      <p:sp>
        <p:nvSpPr>
          <p:cNvPr id="3" name="Text Placeholder 2">
            <a:extLst>
              <a:ext uri="{FF2B5EF4-FFF2-40B4-BE49-F238E27FC236}">
                <a16:creationId xmlns:a16="http://schemas.microsoft.com/office/drawing/2014/main" id="{C6E26849-5A4D-4C31-9557-4C04EDAF4FF1}"/>
              </a:ext>
            </a:extLst>
          </p:cNvPr>
          <p:cNvSpPr>
            <a:spLocks noGrp="1"/>
          </p:cNvSpPr>
          <p:nvPr>
            <p:ph sz="half" idx="2"/>
          </p:nvPr>
        </p:nvSpPr>
        <p:spPr>
          <a:xfrm>
            <a:off x="6202892" y="1420587"/>
            <a:ext cx="5064665" cy="4218214"/>
          </a:xfrm>
        </p:spPr>
        <p:txBody>
          <a:bodyPr>
            <a:normAutofit/>
          </a:bodyPr>
          <a:lstStyle/>
          <a:p>
            <a:r>
              <a:rPr lang="en-US" sz="2400" dirty="0"/>
              <a:t>2. Cost of Vehicle Replacement</a:t>
            </a:r>
          </a:p>
        </p:txBody>
      </p:sp>
      <p:pic>
        <p:nvPicPr>
          <p:cNvPr id="10" name="Content Placeholder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226" y="2323560"/>
            <a:ext cx="5059363" cy="2845891"/>
          </a:xfrm>
          <a:prstGeom prst="rect">
            <a:avLst/>
          </a:prstGeom>
          <a:effectLst>
            <a:outerShdw blurRad="25400" dir="17880000">
              <a:srgbClr val="000000">
                <a:alpha val="46000"/>
              </a:srgbClr>
            </a:outerShdw>
          </a:effectLst>
        </p:spPr>
      </p:pic>
      <p:pic>
        <p:nvPicPr>
          <p:cNvPr id="11" name="Content Placeholder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8671" y="2320783"/>
            <a:ext cx="5065712" cy="2848668"/>
          </a:xfrm>
          <a:prstGeom prst="rect">
            <a:avLst/>
          </a:prstGeom>
          <a:effectLst>
            <a:outerShdw blurRad="25400" dir="17880000">
              <a:srgbClr val="000000">
                <a:alpha val="46000"/>
              </a:srgbClr>
            </a:outerShdw>
          </a:effectLst>
        </p:spPr>
      </p:pic>
    </p:spTree>
    <p:extLst>
      <p:ext uri="{BB962C8B-B14F-4D97-AF65-F5344CB8AC3E}">
        <p14:creationId xmlns:p14="http://schemas.microsoft.com/office/powerpoint/2010/main" val="2513435409"/>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2192000" cy="6858000"/>
          </a:xfrm>
          <a:prstGeom prst="rect">
            <a:avLst/>
          </a:prstGeom>
        </p:spPr>
      </p:pic>
      <p:sp>
        <p:nvSpPr>
          <p:cNvPr id="2" name="Star: 10 Points 1">
            <a:extLst>
              <a:ext uri="{FF2B5EF4-FFF2-40B4-BE49-F238E27FC236}">
                <a16:creationId xmlns:a16="http://schemas.microsoft.com/office/drawing/2014/main" id="{EF6BCD01-7A1B-4F36-BC4D-FFDD9DE00D3D}"/>
              </a:ext>
            </a:extLst>
          </p:cNvPr>
          <p:cNvSpPr/>
          <p:nvPr/>
        </p:nvSpPr>
        <p:spPr>
          <a:xfrm>
            <a:off x="9315450" y="5440680"/>
            <a:ext cx="1817370" cy="1108710"/>
          </a:xfrm>
          <a:prstGeom prst="star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$15,528</a:t>
            </a:r>
            <a:endParaRPr lang="en-US" b="1" dirty="0"/>
          </a:p>
        </p:txBody>
      </p:sp>
    </p:spTree>
    <p:extLst>
      <p:ext uri="{BB962C8B-B14F-4D97-AF65-F5344CB8AC3E}">
        <p14:creationId xmlns:p14="http://schemas.microsoft.com/office/powerpoint/2010/main" val="98444112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p:cNvPr>
          <p:cNvPicPr>
            <a:picLocks noChangeAspect="1"/>
          </p:cNvPicPr>
          <p:nvPr/>
        </p:nvPicPr>
        <p:blipFill>
          <a:blip r:embed="rId4"/>
          <a:stretch>
            <a:fillRect/>
          </a:stretch>
        </p:blipFill>
        <p:spPr>
          <a:xfrm>
            <a:off x="3566" y="0"/>
            <a:ext cx="12188433" cy="6857999"/>
          </a:xfrm>
          <a:prstGeom prst="rect">
            <a:avLst/>
          </a:prstGeom>
        </p:spPr>
      </p:pic>
    </p:spTree>
    <p:extLst>
      <p:ext uri="{BB962C8B-B14F-4D97-AF65-F5344CB8AC3E}">
        <p14:creationId xmlns:p14="http://schemas.microsoft.com/office/powerpoint/2010/main" val="3768264400"/>
      </p:ext>
    </p:extLst>
  </p:cSld>
  <p:clrMapOvr>
    <a:masterClrMapping/>
  </p:clrMapOvr>
  <p:transition spd="slow">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5400" dirty="0"/>
              <a:t>Benefits</a:t>
            </a:r>
            <a:endParaRPr lang="en-US" dirty="0"/>
          </a:p>
        </p:txBody>
      </p:sp>
      <p:sp>
        <p:nvSpPr>
          <p:cNvPr id="5" name="Text Placeholder 4"/>
          <p:cNvSpPr>
            <a:spLocks noGrp="1"/>
          </p:cNvSpPr>
          <p:nvPr>
            <p:ph type="body" idx="1"/>
          </p:nvPr>
        </p:nvSpPr>
        <p:spPr/>
        <p:txBody>
          <a:bodyPr/>
          <a:lstStyle/>
          <a:p>
            <a:r>
              <a:rPr lang="en-US" dirty="0"/>
              <a:t>Show me the money!</a:t>
            </a:r>
          </a:p>
        </p:txBody>
      </p:sp>
    </p:spTree>
    <p:extLst>
      <p:ext uri="{BB962C8B-B14F-4D97-AF65-F5344CB8AC3E}">
        <p14:creationId xmlns:p14="http://schemas.microsoft.com/office/powerpoint/2010/main" val="928440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25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C7838-E174-443F-9295-79D9ED937582}"/>
              </a:ext>
            </a:extLst>
          </p:cNvPr>
          <p:cNvSpPr>
            <a:spLocks noGrp="1"/>
          </p:cNvSpPr>
          <p:nvPr>
            <p:ph type="title"/>
          </p:nvPr>
        </p:nvSpPr>
        <p:spPr/>
        <p:txBody>
          <a:bodyPr/>
          <a:lstStyle/>
          <a:p>
            <a:r>
              <a:rPr lang="en-US" dirty="0"/>
              <a:t>Electrified Transportation System</a:t>
            </a:r>
          </a:p>
        </p:txBody>
      </p:sp>
      <p:pic>
        <p:nvPicPr>
          <p:cNvPr id="3076" name="Picture 4" descr="Pass Gas Program banner">
            <a:extLst>
              <a:ext uri="{FF2B5EF4-FFF2-40B4-BE49-F238E27FC236}">
                <a16:creationId xmlns:a16="http://schemas.microsoft.com/office/drawing/2014/main" id="{EF523D8D-EF61-4DCB-9D63-620372207F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795" y="1908176"/>
            <a:ext cx="10353762" cy="4203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1094650"/>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Buy the Numbers</a:t>
            </a:r>
          </a:p>
        </p:txBody>
      </p:sp>
      <p:sp>
        <p:nvSpPr>
          <p:cNvPr id="3" name="Content Placeholder 2"/>
          <p:cNvSpPr>
            <a:spLocks noGrp="1"/>
          </p:cNvSpPr>
          <p:nvPr>
            <p:ph idx="1"/>
          </p:nvPr>
        </p:nvSpPr>
        <p:spPr>
          <a:xfrm>
            <a:off x="913795" y="1224451"/>
            <a:ext cx="10353762" cy="5193934"/>
          </a:xfrm>
        </p:spPr>
        <p:txBody>
          <a:bodyPr>
            <a:normAutofit/>
          </a:bodyPr>
          <a:lstStyle/>
          <a:p>
            <a:r>
              <a:rPr lang="en-US" sz="2800" dirty="0"/>
              <a:t>Cost of current 5-year vehicle replacement plan for 11 sedans:</a:t>
            </a:r>
          </a:p>
          <a:p>
            <a:pPr lvl="1"/>
            <a:r>
              <a:rPr lang="en-US" sz="3600" b="1" dirty="0"/>
              <a:t>$299,000</a:t>
            </a:r>
          </a:p>
          <a:p>
            <a:r>
              <a:rPr lang="en-US" sz="2800" dirty="0"/>
              <a:t>Cost of 5-year EV plan for 11 Nissan </a:t>
            </a:r>
            <a:r>
              <a:rPr lang="en-US" sz="2800" dirty="0" err="1"/>
              <a:t>Leafs</a:t>
            </a:r>
            <a:r>
              <a:rPr lang="en-US" sz="2800" dirty="0"/>
              <a:t> and </a:t>
            </a:r>
            <a:r>
              <a:rPr lang="en-US" sz="2800" dirty="0">
                <a:solidFill>
                  <a:srgbClr val="FFC000"/>
                </a:solidFill>
              </a:rPr>
              <a:t>6 ChargePoint CT4000s</a:t>
            </a:r>
            <a:r>
              <a:rPr lang="en-US" sz="2800" dirty="0"/>
              <a:t>: </a:t>
            </a:r>
          </a:p>
          <a:p>
            <a:r>
              <a:rPr lang="en-US" sz="2800" b="1" dirty="0"/>
              <a:t>	</a:t>
            </a:r>
            <a:r>
              <a:rPr lang="en-US" sz="3600" b="1" dirty="0"/>
              <a:t>$179,874</a:t>
            </a:r>
            <a:endParaRPr lang="en-US" sz="3600" dirty="0"/>
          </a:p>
          <a:p>
            <a:r>
              <a:rPr lang="en-US" sz="2800" b="1" dirty="0"/>
              <a:t>Procurement Savings</a:t>
            </a:r>
            <a:r>
              <a:rPr lang="en-US" sz="2800" dirty="0"/>
              <a:t>:</a:t>
            </a:r>
          </a:p>
          <a:p>
            <a:pPr lvl="1"/>
            <a:r>
              <a:rPr lang="en-US" sz="4400" b="1" dirty="0"/>
              <a:t>$119,126</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7658" t="21311" r="6961" b="17719"/>
          <a:stretch/>
        </p:blipFill>
        <p:spPr>
          <a:xfrm>
            <a:off x="913795" y="253999"/>
            <a:ext cx="2295331" cy="447869"/>
          </a:xfrm>
          <a:prstGeom prst="rect">
            <a:avLst/>
          </a:prstGeom>
        </p:spPr>
      </p:pic>
      <p:pic>
        <p:nvPicPr>
          <p:cNvPr id="6" name="Picture 5">
            <a:extLst>
              <a:ext uri="{FF2B5EF4-FFF2-40B4-BE49-F238E27FC236}">
                <a16:creationId xmlns:a16="http://schemas.microsoft.com/office/drawing/2014/main" id="{CDEB1D36-F5F8-4DAF-905F-CC3BFF3A0E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6331" y="253999"/>
            <a:ext cx="1518817" cy="1518817"/>
          </a:xfrm>
          <a:prstGeom prst="rect">
            <a:avLst/>
          </a:prstGeom>
        </p:spPr>
      </p:pic>
    </p:spTree>
    <p:extLst>
      <p:ext uri="{BB962C8B-B14F-4D97-AF65-F5344CB8AC3E}">
        <p14:creationId xmlns:p14="http://schemas.microsoft.com/office/powerpoint/2010/main" val="3601597457"/>
      </p:ext>
    </p:extLst>
  </p:cSld>
  <p:clrMapOvr>
    <a:masterClrMapping/>
  </p:clrMapOvr>
  <mc:AlternateContent xmlns:mc="http://schemas.openxmlformats.org/markup-compatibility/2006" xmlns:p15="http://schemas.microsoft.com/office/powerpoint/2012/main">
    <mc:Choice Requires="p15">
      <p:transition spd="slow">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3">
                                            <p:txEl>
                                              <p:pRg st="5" end="5"/>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Buy the Numbers</a:t>
            </a:r>
          </a:p>
        </p:txBody>
      </p:sp>
      <p:sp>
        <p:nvSpPr>
          <p:cNvPr id="3" name="Content Placeholder 2"/>
          <p:cNvSpPr>
            <a:spLocks noGrp="1"/>
          </p:cNvSpPr>
          <p:nvPr>
            <p:ph idx="1"/>
          </p:nvPr>
        </p:nvSpPr>
        <p:spPr>
          <a:xfrm>
            <a:off x="913795" y="1224451"/>
            <a:ext cx="10353762" cy="5193934"/>
          </a:xfrm>
        </p:spPr>
        <p:txBody>
          <a:bodyPr>
            <a:normAutofit/>
          </a:bodyPr>
          <a:lstStyle/>
          <a:p>
            <a:r>
              <a:rPr lang="en-US" sz="2800" dirty="0"/>
              <a:t>Cost of current 5-year vehicle replacement plan for 11 sedans:</a:t>
            </a:r>
          </a:p>
          <a:p>
            <a:pPr lvl="1"/>
            <a:r>
              <a:rPr lang="en-US" sz="3600" b="1" dirty="0"/>
              <a:t>$299,000</a:t>
            </a:r>
          </a:p>
          <a:p>
            <a:r>
              <a:rPr lang="en-US" sz="2800" dirty="0"/>
              <a:t>Cost of 5-year EV plan for 11 Nissan </a:t>
            </a:r>
            <a:r>
              <a:rPr lang="en-US" sz="2800" dirty="0" err="1"/>
              <a:t>Leafs</a:t>
            </a:r>
            <a:r>
              <a:rPr lang="en-US" sz="2800" dirty="0"/>
              <a:t> and </a:t>
            </a:r>
            <a:r>
              <a:rPr lang="en-US" sz="2800" dirty="0">
                <a:solidFill>
                  <a:srgbClr val="92D050"/>
                </a:solidFill>
              </a:rPr>
              <a:t>11 </a:t>
            </a:r>
            <a:r>
              <a:rPr lang="en-US" sz="2800" dirty="0" err="1">
                <a:solidFill>
                  <a:srgbClr val="92D050"/>
                </a:solidFill>
              </a:rPr>
              <a:t>Nuvve</a:t>
            </a:r>
            <a:r>
              <a:rPr lang="en-US" sz="2800" dirty="0">
                <a:solidFill>
                  <a:srgbClr val="92D050"/>
                </a:solidFill>
              </a:rPr>
              <a:t> charging stations</a:t>
            </a:r>
            <a:r>
              <a:rPr lang="en-US" sz="2800" dirty="0"/>
              <a:t>: </a:t>
            </a:r>
          </a:p>
          <a:p>
            <a:r>
              <a:rPr lang="en-US" sz="2800" b="1" dirty="0"/>
              <a:t>	</a:t>
            </a:r>
            <a:r>
              <a:rPr lang="en-US" sz="3600" b="1" dirty="0"/>
              <a:t>$185,020</a:t>
            </a:r>
            <a:endParaRPr lang="en-US" sz="3600" dirty="0"/>
          </a:p>
          <a:p>
            <a:r>
              <a:rPr lang="en-US" sz="2800" b="1" dirty="0"/>
              <a:t>Procurement Savings</a:t>
            </a:r>
            <a:r>
              <a:rPr lang="en-US" sz="2800" dirty="0"/>
              <a:t>:</a:t>
            </a:r>
          </a:p>
          <a:p>
            <a:pPr lvl="1"/>
            <a:r>
              <a:rPr lang="en-US" sz="4400" b="1" dirty="0"/>
              <a:t>$113,980</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7896" t="12877" r="5534" b="16586"/>
          <a:stretch/>
        </p:blipFill>
        <p:spPr>
          <a:xfrm>
            <a:off x="913794" y="253999"/>
            <a:ext cx="2052735" cy="653143"/>
          </a:xfrm>
          <a:prstGeom prst="rect">
            <a:avLst/>
          </a:prstGeom>
        </p:spPr>
      </p:pic>
      <p:pic>
        <p:nvPicPr>
          <p:cNvPr id="6" name="Picture 5">
            <a:extLst>
              <a:ext uri="{FF2B5EF4-FFF2-40B4-BE49-F238E27FC236}">
                <a16:creationId xmlns:a16="http://schemas.microsoft.com/office/drawing/2014/main" id="{3A82193E-CDC3-4C1C-BE57-C198D10B82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6331" y="253999"/>
            <a:ext cx="1518817" cy="1518817"/>
          </a:xfrm>
          <a:prstGeom prst="rect">
            <a:avLst/>
          </a:prstGeom>
        </p:spPr>
      </p:pic>
    </p:spTree>
    <p:extLst>
      <p:ext uri="{BB962C8B-B14F-4D97-AF65-F5344CB8AC3E}">
        <p14:creationId xmlns:p14="http://schemas.microsoft.com/office/powerpoint/2010/main" val="15673954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3">
                                            <p:txEl>
                                              <p:pRg st="5" end="5"/>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
            </a:r>
            <a:r>
              <a:rPr lang="en-US" dirty="0">
                <a:solidFill>
                  <a:srgbClr val="FF0000"/>
                </a:solidFill>
              </a:rPr>
              <a:t>B</a:t>
            </a:r>
            <a:r>
              <a:rPr lang="en-US" dirty="0"/>
              <a:t>u</a:t>
            </a:r>
            <a:r>
              <a:rPr lang="en-US" dirty="0">
                <a:solidFill>
                  <a:srgbClr val="00B0F0"/>
                </a:solidFill>
              </a:rPr>
              <a:t>y</a:t>
            </a:r>
            <a:r>
              <a:rPr lang="en-US" dirty="0"/>
              <a:t> </a:t>
            </a:r>
            <a:r>
              <a:rPr lang="en-US" dirty="0">
                <a:solidFill>
                  <a:srgbClr val="FF0000"/>
                </a:solidFill>
              </a:rPr>
              <a:t>A</a:t>
            </a:r>
            <a:r>
              <a:rPr lang="en-US" dirty="0"/>
              <a:t>m</a:t>
            </a:r>
            <a:r>
              <a:rPr lang="en-US" dirty="0">
                <a:solidFill>
                  <a:srgbClr val="00B0F0"/>
                </a:solidFill>
              </a:rPr>
              <a:t>e</a:t>
            </a:r>
            <a:r>
              <a:rPr lang="en-US" dirty="0">
                <a:solidFill>
                  <a:srgbClr val="FF0000"/>
                </a:solidFill>
              </a:rPr>
              <a:t>r</a:t>
            </a:r>
            <a:r>
              <a:rPr lang="en-US" dirty="0"/>
              <a:t>i</a:t>
            </a:r>
            <a:r>
              <a:rPr lang="en-US" dirty="0">
                <a:solidFill>
                  <a:srgbClr val="00B0F0"/>
                </a:solidFill>
              </a:rPr>
              <a:t>c</a:t>
            </a:r>
            <a:r>
              <a:rPr lang="en-US" dirty="0">
                <a:solidFill>
                  <a:srgbClr val="FF0000"/>
                </a:solidFill>
              </a:rPr>
              <a:t>a</a:t>
            </a:r>
            <a:r>
              <a:rPr lang="en-US" dirty="0"/>
              <a:t>n” Option: Tesla Model 3</a:t>
            </a:r>
          </a:p>
        </p:txBody>
      </p:sp>
      <p:sp>
        <p:nvSpPr>
          <p:cNvPr id="3" name="Content Placeholder 2"/>
          <p:cNvSpPr>
            <a:spLocks noGrp="1"/>
          </p:cNvSpPr>
          <p:nvPr>
            <p:ph idx="1"/>
          </p:nvPr>
        </p:nvSpPr>
        <p:spPr>
          <a:xfrm>
            <a:off x="913795" y="1224451"/>
            <a:ext cx="10353762" cy="5193934"/>
          </a:xfrm>
        </p:spPr>
        <p:txBody>
          <a:bodyPr>
            <a:normAutofit/>
          </a:bodyPr>
          <a:lstStyle/>
          <a:p>
            <a:r>
              <a:rPr lang="en-US" sz="2400" dirty="0"/>
              <a:t>								</a:t>
            </a:r>
            <a:endParaRPr lang="en-US" sz="2400" dirty="0">
              <a:solidFill>
                <a:srgbClr val="00B0F0"/>
              </a:solidFill>
            </a:endParaRPr>
          </a:p>
          <a:p>
            <a:r>
              <a:rPr lang="en-US" sz="2400" dirty="0"/>
              <a:t>Cost of current 5-year vehicle replacement plan for 11 sedans:</a:t>
            </a:r>
          </a:p>
          <a:p>
            <a:pPr lvl="1"/>
            <a:r>
              <a:rPr lang="en-US" sz="3200" b="1" dirty="0"/>
              <a:t>$299,000</a:t>
            </a:r>
          </a:p>
          <a:p>
            <a:r>
              <a:rPr lang="en-US" sz="2400" dirty="0"/>
              <a:t>Cost of EV plan for 11 Tesla Model 3s and 11 Tesla charging stations, minus lifecycle fuel and maintenance savings: </a:t>
            </a:r>
          </a:p>
          <a:p>
            <a:r>
              <a:rPr lang="en-US" sz="2400" b="1" dirty="0"/>
              <a:t>	</a:t>
            </a:r>
            <a:r>
              <a:rPr lang="en-US" sz="3200" b="1" dirty="0"/>
              <a:t>$327,192</a:t>
            </a:r>
            <a:endParaRPr lang="en-US" sz="3200" dirty="0"/>
          </a:p>
          <a:p>
            <a:r>
              <a:rPr lang="en-US" sz="2400" b="1" dirty="0"/>
              <a:t>Lifecycle additional cost of 11 Tesla Model 3s</a:t>
            </a:r>
            <a:r>
              <a:rPr lang="en-US" sz="2400" dirty="0"/>
              <a:t>:</a:t>
            </a:r>
          </a:p>
          <a:p>
            <a:pPr lvl="1"/>
            <a:r>
              <a:rPr lang="en-US" sz="4000" b="1" dirty="0"/>
              <a:t>$28,192</a:t>
            </a:r>
          </a:p>
        </p:txBody>
      </p:sp>
      <p:pic>
        <p:nvPicPr>
          <p:cNvPr id="1026" name="Picture 2" descr="Image result for white model 3 png">
            <a:extLst>
              <a:ext uri="{FF2B5EF4-FFF2-40B4-BE49-F238E27FC236}">
                <a16:creationId xmlns:a16="http://schemas.microsoft.com/office/drawing/2014/main" id="{831B421B-A299-471C-840E-60FA40626A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134" t="25532" r="12791" b="19858"/>
          <a:stretch/>
        </p:blipFill>
        <p:spPr bwMode="auto">
          <a:xfrm>
            <a:off x="6457950" y="4218110"/>
            <a:ext cx="5363180" cy="22002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tesla logo png">
            <a:extLst>
              <a:ext uri="{FF2B5EF4-FFF2-40B4-BE49-F238E27FC236}">
                <a16:creationId xmlns:a16="http://schemas.microsoft.com/office/drawing/2014/main" id="{720FC73D-4BAA-45D7-9A61-E992C1FF18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6330" y="253998"/>
            <a:ext cx="1518817" cy="1518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6170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3">
                                            <p:txEl>
                                              <p:pRg st="6" end="6"/>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if Cops Drive EVs?</a:t>
            </a: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4437" y="1751806"/>
            <a:ext cx="9753600" cy="4019550"/>
          </a:xfrm>
        </p:spPr>
      </p:pic>
    </p:spTree>
    <p:extLst>
      <p:ext uri="{BB962C8B-B14F-4D97-AF65-F5344CB8AC3E}">
        <p14:creationId xmlns:p14="http://schemas.microsoft.com/office/powerpoint/2010/main" val="2036627795"/>
      </p:ext>
    </p:extLst>
  </p:cSld>
  <p:clrMapOvr>
    <a:masterClrMapping/>
  </p:clrMapOvr>
  <p:transition spd="slow">
    <p:wheel spokes="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2019 Chevrolet Tahoe PPV Police SUV">
            <a:extLst>
              <a:ext uri="{FF2B5EF4-FFF2-40B4-BE49-F238E27FC236}">
                <a16:creationId xmlns:a16="http://schemas.microsoft.com/office/drawing/2014/main" id="{043F87F3-FAA1-489D-BD71-6970695A3E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689" t="6090" r="21604" b="5407"/>
          <a:stretch/>
        </p:blipFill>
        <p:spPr bwMode="auto">
          <a:xfrm>
            <a:off x="7523693" y="4402407"/>
            <a:ext cx="3743864" cy="220159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2017 Chevrolet Caprice PPV">
            <a:extLst>
              <a:ext uri="{FF2B5EF4-FFF2-40B4-BE49-F238E27FC236}">
                <a16:creationId xmlns:a16="http://schemas.microsoft.com/office/drawing/2014/main" id="{5699733B-0B4A-43D4-9D06-DD2ECF2B5C7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92" t="17854" r="2881" b="9937"/>
          <a:stretch/>
        </p:blipFill>
        <p:spPr bwMode="auto">
          <a:xfrm>
            <a:off x="913795" y="4364964"/>
            <a:ext cx="4603083" cy="220159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5150338" y="1698079"/>
            <a:ext cx="4746709" cy="2666885"/>
          </a:xfrm>
          <a:prstGeom prst="rect">
            <a:avLst/>
          </a:prstGeom>
          <a:scene3d>
            <a:camera prst="isometricOffAxis2Left"/>
            <a:lightRig rig="threePt" dir="t"/>
          </a:scene3d>
          <a:sp3d extrusionH="127000"/>
        </p:spPr>
      </p:pic>
      <p:pic>
        <p:nvPicPr>
          <p:cNvPr id="3" name="Picture 2">
            <a:extLst>
              <a:ext uri="{FF2B5EF4-FFF2-40B4-BE49-F238E27FC236}">
                <a16:creationId xmlns:a16="http://schemas.microsoft.com/office/drawing/2014/main" id="{C55E11E2-EA8D-4107-B5A8-751015A187A5}"/>
              </a:ext>
            </a:extLst>
          </p:cNvPr>
          <p:cNvPicPr>
            <a:picLocks noChangeAspect="1"/>
          </p:cNvPicPr>
          <p:nvPr/>
        </p:nvPicPr>
        <p:blipFill>
          <a:blip r:embed="rId6"/>
          <a:stretch>
            <a:fillRect/>
          </a:stretch>
        </p:blipFill>
        <p:spPr>
          <a:xfrm>
            <a:off x="1347948" y="1660636"/>
            <a:ext cx="4742727" cy="2666885"/>
          </a:xfrm>
          <a:prstGeom prst="rect">
            <a:avLst/>
          </a:prstGeom>
          <a:scene3d>
            <a:camera prst="isometricOffAxis2Left"/>
            <a:lightRig rig="threePt" dir="t"/>
          </a:scene3d>
          <a:sp3d extrusionH="127000"/>
        </p:spPr>
      </p:pic>
      <p:sp>
        <p:nvSpPr>
          <p:cNvPr id="4" name="Title 3">
            <a:extLst>
              <a:ext uri="{FF2B5EF4-FFF2-40B4-BE49-F238E27FC236}">
                <a16:creationId xmlns:a16="http://schemas.microsoft.com/office/drawing/2014/main" id="{3C834D64-A81B-4522-BF37-81BB0D969B9A}"/>
              </a:ext>
            </a:extLst>
          </p:cNvPr>
          <p:cNvSpPr>
            <a:spLocks noGrp="1"/>
          </p:cNvSpPr>
          <p:nvPr>
            <p:ph type="title"/>
          </p:nvPr>
        </p:nvSpPr>
        <p:spPr/>
        <p:txBody>
          <a:bodyPr/>
          <a:lstStyle/>
          <a:p>
            <a:r>
              <a:rPr lang="en-US" dirty="0"/>
              <a:t>Vehicle Replacement Program Schedule - Police</a:t>
            </a:r>
          </a:p>
        </p:txBody>
      </p:sp>
    </p:spTree>
    <p:extLst>
      <p:ext uri="{BB962C8B-B14F-4D97-AF65-F5344CB8AC3E}">
        <p14:creationId xmlns:p14="http://schemas.microsoft.com/office/powerpoint/2010/main" val="19529164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84F29533-3519-4010-82E7-469677B19A6D}"/>
              </a:ext>
            </a:extLst>
          </p:cNvPr>
          <p:cNvGraphicFramePr>
            <a:graphicFrameLocks/>
          </p:cNvGraphicFramePr>
          <p:nvPr>
            <p:extLst>
              <p:ext uri="{D42A27DB-BD31-4B8C-83A1-F6EECF244321}">
                <p14:modId xmlns:p14="http://schemas.microsoft.com/office/powerpoint/2010/main" val="1797966446"/>
              </p:ext>
            </p:extLst>
          </p:nvPr>
        </p:nvGraphicFramePr>
        <p:xfrm>
          <a:off x="0" y="0"/>
          <a:ext cx="12192000" cy="4899804"/>
        </p:xfrm>
        <a:graphic>
          <a:graphicData uri="http://schemas.openxmlformats.org/drawingml/2006/chart">
            <c:chart xmlns:c="http://schemas.openxmlformats.org/drawingml/2006/chart" xmlns:r="http://schemas.openxmlformats.org/officeDocument/2006/relationships" r:id="rId3"/>
          </a:graphicData>
        </a:graphic>
      </p:graphicFrame>
      <p:pic>
        <p:nvPicPr>
          <p:cNvPr id="20" name="Picture 19">
            <a:extLst>
              <a:ext uri="{FF2B5EF4-FFF2-40B4-BE49-F238E27FC236}">
                <a16:creationId xmlns:a16="http://schemas.microsoft.com/office/drawing/2014/main" id="{25B7FEE9-C26C-4E35-B033-1AD1AA5BB2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74495"/>
            <a:ext cx="5348375" cy="2483505"/>
          </a:xfrm>
          <a:prstGeom prst="rect">
            <a:avLst/>
          </a:prstGeom>
        </p:spPr>
      </p:pic>
      <p:sp>
        <p:nvSpPr>
          <p:cNvPr id="13" name="TextBox 12">
            <a:extLst>
              <a:ext uri="{FF2B5EF4-FFF2-40B4-BE49-F238E27FC236}">
                <a16:creationId xmlns:a16="http://schemas.microsoft.com/office/drawing/2014/main" id="{AF67B9EB-B983-43C8-AA8B-0341A2CCCFAC}"/>
              </a:ext>
            </a:extLst>
          </p:cNvPr>
          <p:cNvSpPr txBox="1"/>
          <p:nvPr/>
        </p:nvSpPr>
        <p:spPr>
          <a:xfrm>
            <a:off x="4718871" y="5773799"/>
            <a:ext cx="1517358" cy="461665"/>
          </a:xfrm>
          <a:prstGeom prst="rect">
            <a:avLst/>
          </a:prstGeom>
          <a:noFill/>
        </p:spPr>
        <p:txBody>
          <a:bodyPr wrap="square" rtlCol="0">
            <a:spAutoFit/>
          </a:bodyPr>
          <a:lstStyle/>
          <a:p>
            <a:pPr algn="ctr"/>
            <a:r>
              <a:rPr lang="en-US" sz="2400" dirty="0"/>
              <a:t>Model X</a:t>
            </a:r>
          </a:p>
        </p:txBody>
      </p:sp>
      <p:sp>
        <p:nvSpPr>
          <p:cNvPr id="3" name="TextBox 2">
            <a:extLst>
              <a:ext uri="{FF2B5EF4-FFF2-40B4-BE49-F238E27FC236}">
                <a16:creationId xmlns:a16="http://schemas.microsoft.com/office/drawing/2014/main" id="{AEC10016-4865-446C-95C4-BDEF1342481E}"/>
              </a:ext>
            </a:extLst>
          </p:cNvPr>
          <p:cNvSpPr txBox="1"/>
          <p:nvPr/>
        </p:nvSpPr>
        <p:spPr>
          <a:xfrm>
            <a:off x="1545471" y="3276444"/>
            <a:ext cx="448574" cy="707886"/>
          </a:xfrm>
          <a:prstGeom prst="rect">
            <a:avLst/>
          </a:prstGeom>
          <a:noFill/>
        </p:spPr>
        <p:txBody>
          <a:bodyPr wrap="square" rtlCol="0">
            <a:spAutoFit/>
          </a:bodyPr>
          <a:lstStyle/>
          <a:p>
            <a:r>
              <a:rPr lang="en-US" sz="4000" b="1" dirty="0">
                <a:ln>
                  <a:solidFill>
                    <a:schemeClr val="bg1"/>
                  </a:solidFill>
                </a:ln>
              </a:rPr>
              <a:t>1</a:t>
            </a:r>
            <a:endParaRPr lang="en-US" b="1" dirty="0">
              <a:ln>
                <a:solidFill>
                  <a:schemeClr val="bg1"/>
                </a:solidFill>
              </a:ln>
            </a:endParaRPr>
          </a:p>
        </p:txBody>
      </p:sp>
      <p:sp>
        <p:nvSpPr>
          <p:cNvPr id="14" name="TextBox 13">
            <a:extLst>
              <a:ext uri="{FF2B5EF4-FFF2-40B4-BE49-F238E27FC236}">
                <a16:creationId xmlns:a16="http://schemas.microsoft.com/office/drawing/2014/main" id="{DEEF6D36-257D-41E3-9FB2-20B50DC59889}"/>
              </a:ext>
            </a:extLst>
          </p:cNvPr>
          <p:cNvSpPr txBox="1"/>
          <p:nvPr/>
        </p:nvSpPr>
        <p:spPr>
          <a:xfrm>
            <a:off x="5853965" y="3276444"/>
            <a:ext cx="448574" cy="707886"/>
          </a:xfrm>
          <a:prstGeom prst="rect">
            <a:avLst/>
          </a:prstGeom>
          <a:noFill/>
        </p:spPr>
        <p:txBody>
          <a:bodyPr wrap="square" rtlCol="0">
            <a:spAutoFit/>
          </a:bodyPr>
          <a:lstStyle/>
          <a:p>
            <a:r>
              <a:rPr lang="en-US" sz="4000" b="1" dirty="0">
                <a:ln>
                  <a:solidFill>
                    <a:schemeClr val="bg1"/>
                  </a:solidFill>
                </a:ln>
              </a:rPr>
              <a:t>2</a:t>
            </a:r>
            <a:endParaRPr lang="en-US" b="1" dirty="0">
              <a:ln>
                <a:solidFill>
                  <a:schemeClr val="bg1"/>
                </a:solidFill>
              </a:ln>
            </a:endParaRPr>
          </a:p>
        </p:txBody>
      </p:sp>
      <p:sp>
        <p:nvSpPr>
          <p:cNvPr id="15" name="TextBox 14">
            <a:extLst>
              <a:ext uri="{FF2B5EF4-FFF2-40B4-BE49-F238E27FC236}">
                <a16:creationId xmlns:a16="http://schemas.microsoft.com/office/drawing/2014/main" id="{C4619985-E06C-4938-BE1A-E8521CC280B3}"/>
              </a:ext>
            </a:extLst>
          </p:cNvPr>
          <p:cNvSpPr txBox="1"/>
          <p:nvPr/>
        </p:nvSpPr>
        <p:spPr>
          <a:xfrm>
            <a:off x="3699718" y="3276444"/>
            <a:ext cx="448574" cy="707886"/>
          </a:xfrm>
          <a:prstGeom prst="rect">
            <a:avLst/>
          </a:prstGeom>
          <a:noFill/>
        </p:spPr>
        <p:txBody>
          <a:bodyPr wrap="square" rtlCol="0">
            <a:spAutoFit/>
          </a:bodyPr>
          <a:lstStyle/>
          <a:p>
            <a:r>
              <a:rPr lang="en-US" sz="4000" b="1" dirty="0">
                <a:ln>
                  <a:solidFill>
                    <a:schemeClr val="bg1"/>
                  </a:solidFill>
                </a:ln>
              </a:rPr>
              <a:t>0</a:t>
            </a:r>
            <a:endParaRPr lang="en-US" b="1" dirty="0">
              <a:ln>
                <a:solidFill>
                  <a:schemeClr val="bg1"/>
                </a:solidFill>
              </a:ln>
            </a:endParaRPr>
          </a:p>
        </p:txBody>
      </p:sp>
      <p:sp>
        <p:nvSpPr>
          <p:cNvPr id="16" name="TextBox 15">
            <a:extLst>
              <a:ext uri="{FF2B5EF4-FFF2-40B4-BE49-F238E27FC236}">
                <a16:creationId xmlns:a16="http://schemas.microsoft.com/office/drawing/2014/main" id="{98C8871C-B647-4BB4-8069-A1302CDD9AF6}"/>
              </a:ext>
            </a:extLst>
          </p:cNvPr>
          <p:cNvSpPr txBox="1"/>
          <p:nvPr/>
        </p:nvSpPr>
        <p:spPr>
          <a:xfrm>
            <a:off x="8008212" y="3276444"/>
            <a:ext cx="448574" cy="707886"/>
          </a:xfrm>
          <a:prstGeom prst="rect">
            <a:avLst/>
          </a:prstGeom>
          <a:noFill/>
        </p:spPr>
        <p:txBody>
          <a:bodyPr wrap="square" rtlCol="0">
            <a:spAutoFit/>
          </a:bodyPr>
          <a:lstStyle/>
          <a:p>
            <a:r>
              <a:rPr lang="en-US" sz="4000" b="1" dirty="0">
                <a:ln>
                  <a:solidFill>
                    <a:schemeClr val="bg1"/>
                  </a:solidFill>
                </a:ln>
              </a:rPr>
              <a:t>1</a:t>
            </a:r>
            <a:endParaRPr lang="en-US" b="1" dirty="0">
              <a:ln>
                <a:solidFill>
                  <a:schemeClr val="bg1"/>
                </a:solidFill>
              </a:ln>
            </a:endParaRPr>
          </a:p>
        </p:txBody>
      </p:sp>
      <p:sp>
        <p:nvSpPr>
          <p:cNvPr id="17" name="TextBox 16">
            <a:extLst>
              <a:ext uri="{FF2B5EF4-FFF2-40B4-BE49-F238E27FC236}">
                <a16:creationId xmlns:a16="http://schemas.microsoft.com/office/drawing/2014/main" id="{AEF7EA0A-4F65-4C8E-AF89-23BEE04F294D}"/>
              </a:ext>
            </a:extLst>
          </p:cNvPr>
          <p:cNvSpPr txBox="1"/>
          <p:nvPr/>
        </p:nvSpPr>
        <p:spPr>
          <a:xfrm>
            <a:off x="10180513" y="3276444"/>
            <a:ext cx="448574" cy="707886"/>
          </a:xfrm>
          <a:prstGeom prst="rect">
            <a:avLst/>
          </a:prstGeom>
          <a:noFill/>
        </p:spPr>
        <p:txBody>
          <a:bodyPr wrap="square" rtlCol="0">
            <a:spAutoFit/>
          </a:bodyPr>
          <a:lstStyle/>
          <a:p>
            <a:r>
              <a:rPr lang="en-US" sz="4000" b="1" dirty="0">
                <a:ln>
                  <a:solidFill>
                    <a:schemeClr val="bg1"/>
                  </a:solidFill>
                </a:ln>
              </a:rPr>
              <a:t>7</a:t>
            </a:r>
            <a:endParaRPr lang="en-US" b="1" dirty="0">
              <a:ln>
                <a:solidFill>
                  <a:schemeClr val="bg1"/>
                </a:solidFill>
              </a:ln>
            </a:endParaRPr>
          </a:p>
        </p:txBody>
      </p:sp>
      <p:grpSp>
        <p:nvGrpSpPr>
          <p:cNvPr id="5" name="Group 4">
            <a:extLst>
              <a:ext uri="{FF2B5EF4-FFF2-40B4-BE49-F238E27FC236}">
                <a16:creationId xmlns:a16="http://schemas.microsoft.com/office/drawing/2014/main" id="{EF8981EA-AFFF-4371-A60E-74A1BBAFCADE}"/>
              </a:ext>
            </a:extLst>
          </p:cNvPr>
          <p:cNvGrpSpPr/>
          <p:nvPr/>
        </p:nvGrpSpPr>
        <p:grpSpPr>
          <a:xfrm>
            <a:off x="10373804" y="232472"/>
            <a:ext cx="771525" cy="736462"/>
            <a:chOff x="10373804" y="232472"/>
            <a:chExt cx="771525" cy="736462"/>
          </a:xfrm>
        </p:grpSpPr>
        <p:sp>
          <p:nvSpPr>
            <p:cNvPr id="4" name="Wave 3">
              <a:extLst>
                <a:ext uri="{FF2B5EF4-FFF2-40B4-BE49-F238E27FC236}">
                  <a16:creationId xmlns:a16="http://schemas.microsoft.com/office/drawing/2014/main" id="{5925F921-F4B0-48DA-866D-BE0DBDE35645}"/>
                </a:ext>
              </a:extLst>
            </p:cNvPr>
            <p:cNvSpPr/>
            <p:nvPr/>
          </p:nvSpPr>
          <p:spPr>
            <a:xfrm>
              <a:off x="10373804" y="232472"/>
              <a:ext cx="771525" cy="707886"/>
            </a:xfrm>
            <a:prstGeom prst="wav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A63950CE-49F1-4F49-B258-2E20D320A993}"/>
                </a:ext>
              </a:extLst>
            </p:cNvPr>
            <p:cNvCxnSpPr>
              <a:cxnSpLocks/>
            </p:cNvCxnSpPr>
            <p:nvPr/>
          </p:nvCxnSpPr>
          <p:spPr>
            <a:xfrm flipV="1">
              <a:off x="10373804" y="261048"/>
              <a:ext cx="0" cy="70788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8" name="Picture 7">
            <a:extLst>
              <a:ext uri="{FF2B5EF4-FFF2-40B4-BE49-F238E27FC236}">
                <a16:creationId xmlns:a16="http://schemas.microsoft.com/office/drawing/2014/main" id="{9C37A1D3-4704-48F4-87A0-B4A4844C1DCF}"/>
              </a:ext>
            </a:extLst>
          </p:cNvPr>
          <p:cNvPicPr>
            <a:picLocks noChangeAspect="1"/>
          </p:cNvPicPr>
          <p:nvPr/>
        </p:nvPicPr>
        <p:blipFill rotWithShape="1">
          <a:blip r:embed="rId5">
            <a:extLst>
              <a:ext uri="{28A0092B-C50C-407E-A947-70E740481C1C}">
                <a14:useLocalDpi xmlns:a14="http://schemas.microsoft.com/office/drawing/2010/main" val="0"/>
              </a:ext>
            </a:extLst>
          </a:blip>
          <a:srcRect t="7726" b="16616"/>
          <a:stretch/>
        </p:blipFill>
        <p:spPr>
          <a:xfrm>
            <a:off x="8008212" y="4456386"/>
            <a:ext cx="3925438" cy="2401614"/>
          </a:xfrm>
          <a:prstGeom prst="rect">
            <a:avLst/>
          </a:prstGeom>
        </p:spPr>
      </p:pic>
      <p:sp>
        <p:nvSpPr>
          <p:cNvPr id="2" name="TextBox 1">
            <a:extLst>
              <a:ext uri="{FF2B5EF4-FFF2-40B4-BE49-F238E27FC236}">
                <a16:creationId xmlns:a16="http://schemas.microsoft.com/office/drawing/2014/main" id="{33043FBB-9109-4BF3-BF0D-C36FFEDA45B4}"/>
              </a:ext>
            </a:extLst>
          </p:cNvPr>
          <p:cNvSpPr txBox="1"/>
          <p:nvPr/>
        </p:nvSpPr>
        <p:spPr>
          <a:xfrm>
            <a:off x="9287666" y="5773798"/>
            <a:ext cx="1366529" cy="461665"/>
          </a:xfrm>
          <a:prstGeom prst="rect">
            <a:avLst/>
          </a:prstGeom>
          <a:noFill/>
        </p:spPr>
        <p:txBody>
          <a:bodyPr wrap="square" rtlCol="0">
            <a:spAutoFit/>
          </a:bodyPr>
          <a:lstStyle/>
          <a:p>
            <a:pPr algn="ctr"/>
            <a:r>
              <a:rPr lang="en-US" sz="2400" dirty="0"/>
              <a:t>Model Y</a:t>
            </a:r>
          </a:p>
        </p:txBody>
      </p:sp>
    </p:spTree>
    <p:extLst>
      <p:ext uri="{BB962C8B-B14F-4D97-AF65-F5344CB8AC3E}">
        <p14:creationId xmlns:p14="http://schemas.microsoft.com/office/powerpoint/2010/main" val="3552547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2.29167E-6 1.85185E-6 L 0.01263 0.04004 C 0.01524 0.04907 0.01927 0.05393 0.02331 0.05393 C 0.02813 0.05393 0.0319 0.04907 0.03451 0.04004 L 0.04727 1.85185E-6 " pathEditMode="relative" rAng="0" ptsTypes="AAAAA">
                                      <p:cBhvr>
                                        <p:cTn id="6" dur="2000" fill="hold"/>
                                        <p:tgtEl>
                                          <p:spTgt spid="3"/>
                                        </p:tgtEl>
                                        <p:attrNameLst>
                                          <p:attrName>ppt_x</p:attrName>
                                          <p:attrName>ppt_y</p:attrName>
                                        </p:attrNameLst>
                                      </p:cBhvr>
                                      <p:rCtr x="2357" y="2685"/>
                                    </p:animMotion>
                                  </p:childTnLst>
                                </p:cTn>
                              </p:par>
                            </p:childTnLst>
                          </p:cTn>
                        </p:par>
                      </p:childTnLst>
                    </p:cTn>
                  </p:par>
                  <p:par>
                    <p:cTn id="7" fill="hold">
                      <p:stCondLst>
                        <p:cond delay="indefinite"/>
                      </p:stCondLst>
                      <p:childTnLst>
                        <p:par>
                          <p:cTn id="8" fill="hold">
                            <p:stCondLst>
                              <p:cond delay="0"/>
                            </p:stCondLst>
                            <p:childTnLst>
                              <p:par>
                                <p:cTn id="9" presetID="37" presetClass="path" presetSubtype="0" accel="50000" decel="50000" fill="hold" grpId="0" nodeType="clickEffect">
                                  <p:stCondLst>
                                    <p:cond delay="0"/>
                                  </p:stCondLst>
                                  <p:childTnLst>
                                    <p:animMotion origin="layout" path="M 2.29167E-6 0.00162 L 0.02539 0.04028 C 0.03073 0.04907 0.03867 0.05393 0.047 0.05393 C 0.05651 0.05393 0.06406 0.04907 0.0694 0.04028 L 0.09505 0.00162 " pathEditMode="relative" rAng="0" ptsTypes="AAAAA">
                                      <p:cBhvr>
                                        <p:cTn id="10" dur="2000" fill="hold"/>
                                        <p:tgtEl>
                                          <p:spTgt spid="14"/>
                                        </p:tgtEl>
                                        <p:attrNameLst>
                                          <p:attrName>ppt_x</p:attrName>
                                          <p:attrName>ppt_y</p:attrName>
                                        </p:attrNameLst>
                                      </p:cBhvr>
                                      <p:rCtr x="4753" y="2616"/>
                                    </p:animMotion>
                                  </p:childTnLst>
                                </p:cTn>
                              </p:par>
                            </p:childTnLst>
                          </p:cTn>
                        </p:par>
                        <p:par>
                          <p:cTn id="11" fill="hold">
                            <p:stCondLst>
                              <p:cond delay="2000"/>
                            </p:stCondLst>
                            <p:childTnLst>
                              <p:par>
                                <p:cTn id="12" presetID="37" presetClass="path" presetSubtype="0" accel="50000" decel="50000" fill="hold" grpId="0" nodeType="afterEffect">
                                  <p:stCondLst>
                                    <p:cond delay="0"/>
                                  </p:stCondLst>
                                  <p:childTnLst>
                                    <p:animMotion origin="layout" path="M -4.16667E-7 -0.00278 L 0.025 0.03912 C 0.03021 0.04861 0.03802 0.05393 0.04635 0.05393 C 0.05573 0.05393 0.06328 0.04861 0.06849 0.03912 L 0.09375 -0.00278 " pathEditMode="relative" rAng="0" ptsTypes="AAAAA">
                                      <p:cBhvr>
                                        <p:cTn id="13" dur="2000" fill="hold"/>
                                        <p:tgtEl>
                                          <p:spTgt spid="16"/>
                                        </p:tgtEl>
                                        <p:attrNameLst>
                                          <p:attrName>ppt_x</p:attrName>
                                          <p:attrName>ppt_y</p:attrName>
                                        </p:attrNameLst>
                                      </p:cBhvr>
                                      <p:rCtr x="4688" y="2824"/>
                                    </p:animMotion>
                                  </p:childTnLst>
                                </p:cTn>
                              </p:par>
                            </p:childTnLst>
                          </p:cTn>
                        </p:par>
                        <p:par>
                          <p:cTn id="14" fill="hold">
                            <p:stCondLst>
                              <p:cond delay="4000"/>
                            </p:stCondLst>
                            <p:childTnLst>
                              <p:par>
                                <p:cTn id="15" presetID="37" presetClass="path" presetSubtype="0" accel="50000" decel="50000" fill="hold" grpId="0" nodeType="afterEffect">
                                  <p:stCondLst>
                                    <p:cond delay="0"/>
                                  </p:stCondLst>
                                  <p:childTnLst>
                                    <p:animMotion origin="layout" path="M 4.58333E-6 0.00162 L 0.0246 0.04028 C 0.02968 0.04907 0.0375 0.05393 0.04557 0.05393 C 0.05494 0.05393 0.06237 0.04907 0.06744 0.04028 L 0.09231 0.00162 " pathEditMode="relative" rAng="0" ptsTypes="AAAAA">
                                      <p:cBhvr>
                                        <p:cTn id="16" dur="2000" fill="hold"/>
                                        <p:tgtEl>
                                          <p:spTgt spid="17"/>
                                        </p:tgtEl>
                                        <p:attrNameLst>
                                          <p:attrName>ppt_x</p:attrName>
                                          <p:attrName>ppt_y</p:attrName>
                                        </p:attrNameLst>
                                      </p:cBhvr>
                                      <p:rCtr x="4609" y="26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6"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2D2643-1E37-479D-8BAE-AE1B39D15E43}"/>
              </a:ext>
            </a:extLst>
          </p:cNvPr>
          <p:cNvSpPr>
            <a:spLocks noGrp="1"/>
          </p:cNvSpPr>
          <p:nvPr>
            <p:ph type="title"/>
          </p:nvPr>
        </p:nvSpPr>
        <p:spPr/>
        <p:txBody>
          <a:bodyPr/>
          <a:lstStyle/>
          <a:p>
            <a:r>
              <a:rPr lang="en-US" dirty="0"/>
              <a:t>Agenda</a:t>
            </a:r>
          </a:p>
        </p:txBody>
      </p:sp>
      <p:sp>
        <p:nvSpPr>
          <p:cNvPr id="6" name="Content Placeholder 5">
            <a:extLst>
              <a:ext uri="{FF2B5EF4-FFF2-40B4-BE49-F238E27FC236}">
                <a16:creationId xmlns:a16="http://schemas.microsoft.com/office/drawing/2014/main" id="{6945E9B6-20BD-478E-94B3-8B88F20B15CC}"/>
              </a:ext>
            </a:extLst>
          </p:cNvPr>
          <p:cNvSpPr>
            <a:spLocks noGrp="1"/>
          </p:cNvSpPr>
          <p:nvPr>
            <p:ph idx="1"/>
          </p:nvPr>
        </p:nvSpPr>
        <p:spPr/>
        <p:txBody>
          <a:bodyPr/>
          <a:lstStyle/>
          <a:p>
            <a:r>
              <a:rPr lang="en-US" sz="3600" dirty="0"/>
              <a:t>2 Problems</a:t>
            </a:r>
          </a:p>
          <a:p>
            <a:r>
              <a:rPr lang="en-US" sz="3600" dirty="0"/>
              <a:t>Challenges and Solutions</a:t>
            </a:r>
          </a:p>
          <a:p>
            <a:r>
              <a:rPr lang="en-US" sz="3600" dirty="0"/>
              <a:t>Take Action</a:t>
            </a:r>
          </a:p>
          <a:p>
            <a:r>
              <a:rPr lang="en-US" sz="3600" dirty="0"/>
              <a:t>Benefits</a:t>
            </a:r>
          </a:p>
          <a:p>
            <a:r>
              <a:rPr lang="en-US" sz="3600" dirty="0"/>
              <a:t>Conclusion</a:t>
            </a:r>
          </a:p>
          <a:p>
            <a:endParaRPr lang="en-US" dirty="0"/>
          </a:p>
          <a:p>
            <a:endParaRPr lang="en-US" dirty="0"/>
          </a:p>
          <a:p>
            <a:endParaRPr lang="en-US" dirty="0"/>
          </a:p>
        </p:txBody>
      </p:sp>
    </p:spTree>
    <p:extLst>
      <p:ext uri="{BB962C8B-B14F-4D97-AF65-F5344CB8AC3E}">
        <p14:creationId xmlns:p14="http://schemas.microsoft.com/office/powerpoint/2010/main" val="4811572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hart 17">
            <a:extLst>
              <a:ext uri="{FF2B5EF4-FFF2-40B4-BE49-F238E27FC236}">
                <a16:creationId xmlns:a16="http://schemas.microsoft.com/office/drawing/2014/main" id="{AFDA7FCB-A7A2-4E8E-9BAA-5897A5FD7152}"/>
              </a:ext>
            </a:extLst>
          </p:cNvPr>
          <p:cNvGraphicFramePr>
            <a:graphicFrameLocks/>
          </p:cNvGraphicFramePr>
          <p:nvPr>
            <p:extLst>
              <p:ext uri="{D42A27DB-BD31-4B8C-83A1-F6EECF244321}">
                <p14:modId xmlns:p14="http://schemas.microsoft.com/office/powerpoint/2010/main" val="1722505892"/>
              </p:ext>
            </p:extLst>
          </p:nvPr>
        </p:nvGraphicFramePr>
        <p:xfrm>
          <a:off x="-1" y="0"/>
          <a:ext cx="12191989"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AEC10016-4865-446C-95C4-BDEF1342481E}"/>
              </a:ext>
            </a:extLst>
          </p:cNvPr>
          <p:cNvSpPr txBox="1"/>
          <p:nvPr/>
        </p:nvSpPr>
        <p:spPr>
          <a:xfrm>
            <a:off x="1374058" y="4795661"/>
            <a:ext cx="448574" cy="707886"/>
          </a:xfrm>
          <a:prstGeom prst="rect">
            <a:avLst/>
          </a:prstGeom>
          <a:noFill/>
        </p:spPr>
        <p:txBody>
          <a:bodyPr wrap="square" rtlCol="0">
            <a:spAutoFit/>
          </a:bodyPr>
          <a:lstStyle/>
          <a:p>
            <a:r>
              <a:rPr lang="en-US" sz="4000" b="1" dirty="0">
                <a:ln>
                  <a:solidFill>
                    <a:schemeClr val="bg1"/>
                  </a:solidFill>
                </a:ln>
              </a:rPr>
              <a:t>1</a:t>
            </a:r>
            <a:endParaRPr lang="en-US" b="1" dirty="0">
              <a:ln>
                <a:solidFill>
                  <a:schemeClr val="bg1"/>
                </a:solidFill>
              </a:ln>
            </a:endParaRPr>
          </a:p>
        </p:txBody>
      </p:sp>
      <p:sp>
        <p:nvSpPr>
          <p:cNvPr id="14" name="TextBox 13">
            <a:extLst>
              <a:ext uri="{FF2B5EF4-FFF2-40B4-BE49-F238E27FC236}">
                <a16:creationId xmlns:a16="http://schemas.microsoft.com/office/drawing/2014/main" id="{DEEF6D36-257D-41E3-9FB2-20B50DC59889}"/>
              </a:ext>
            </a:extLst>
          </p:cNvPr>
          <p:cNvSpPr txBox="1"/>
          <p:nvPr/>
        </p:nvSpPr>
        <p:spPr>
          <a:xfrm>
            <a:off x="6804132" y="4795661"/>
            <a:ext cx="448574" cy="707886"/>
          </a:xfrm>
          <a:prstGeom prst="rect">
            <a:avLst/>
          </a:prstGeom>
          <a:noFill/>
        </p:spPr>
        <p:txBody>
          <a:bodyPr wrap="square" rtlCol="0">
            <a:spAutoFit/>
          </a:bodyPr>
          <a:lstStyle/>
          <a:p>
            <a:r>
              <a:rPr lang="en-US" sz="4000" b="1" dirty="0">
                <a:ln>
                  <a:solidFill>
                    <a:schemeClr val="bg1"/>
                  </a:solidFill>
                </a:ln>
              </a:rPr>
              <a:t>2</a:t>
            </a:r>
            <a:endParaRPr lang="en-US" b="1" dirty="0">
              <a:ln>
                <a:solidFill>
                  <a:schemeClr val="bg1"/>
                </a:solidFill>
              </a:ln>
            </a:endParaRPr>
          </a:p>
        </p:txBody>
      </p:sp>
      <p:sp>
        <p:nvSpPr>
          <p:cNvPr id="15" name="TextBox 14">
            <a:extLst>
              <a:ext uri="{FF2B5EF4-FFF2-40B4-BE49-F238E27FC236}">
                <a16:creationId xmlns:a16="http://schemas.microsoft.com/office/drawing/2014/main" id="{C4619985-E06C-4938-BE1A-E8521CC280B3}"/>
              </a:ext>
            </a:extLst>
          </p:cNvPr>
          <p:cNvSpPr txBox="1"/>
          <p:nvPr/>
        </p:nvSpPr>
        <p:spPr>
          <a:xfrm>
            <a:off x="3196691" y="4795661"/>
            <a:ext cx="448574" cy="707886"/>
          </a:xfrm>
          <a:prstGeom prst="rect">
            <a:avLst/>
          </a:prstGeom>
          <a:noFill/>
        </p:spPr>
        <p:txBody>
          <a:bodyPr wrap="square" rtlCol="0">
            <a:spAutoFit/>
          </a:bodyPr>
          <a:lstStyle/>
          <a:p>
            <a:r>
              <a:rPr lang="en-US" sz="4000" b="1" dirty="0">
                <a:ln>
                  <a:solidFill>
                    <a:schemeClr val="bg1"/>
                  </a:solidFill>
                </a:ln>
              </a:rPr>
              <a:t>0</a:t>
            </a:r>
            <a:endParaRPr lang="en-US" b="1" dirty="0">
              <a:ln>
                <a:solidFill>
                  <a:schemeClr val="bg1"/>
                </a:solidFill>
              </a:ln>
            </a:endParaRPr>
          </a:p>
        </p:txBody>
      </p:sp>
      <p:sp>
        <p:nvSpPr>
          <p:cNvPr id="16" name="TextBox 15">
            <a:extLst>
              <a:ext uri="{FF2B5EF4-FFF2-40B4-BE49-F238E27FC236}">
                <a16:creationId xmlns:a16="http://schemas.microsoft.com/office/drawing/2014/main" id="{98C8871C-B647-4BB4-8069-A1302CDD9AF6}"/>
              </a:ext>
            </a:extLst>
          </p:cNvPr>
          <p:cNvSpPr txBox="1"/>
          <p:nvPr/>
        </p:nvSpPr>
        <p:spPr>
          <a:xfrm>
            <a:off x="9146644" y="4795661"/>
            <a:ext cx="448574" cy="707886"/>
          </a:xfrm>
          <a:prstGeom prst="rect">
            <a:avLst/>
          </a:prstGeom>
          <a:noFill/>
        </p:spPr>
        <p:txBody>
          <a:bodyPr wrap="square" rtlCol="0">
            <a:spAutoFit/>
          </a:bodyPr>
          <a:lstStyle/>
          <a:p>
            <a:r>
              <a:rPr lang="en-US" sz="4000" b="1" dirty="0">
                <a:ln>
                  <a:solidFill>
                    <a:schemeClr val="bg1"/>
                  </a:solidFill>
                </a:ln>
              </a:rPr>
              <a:t>1</a:t>
            </a:r>
            <a:endParaRPr lang="en-US" b="1" dirty="0">
              <a:ln>
                <a:solidFill>
                  <a:schemeClr val="bg1"/>
                </a:solidFill>
              </a:ln>
            </a:endParaRPr>
          </a:p>
        </p:txBody>
      </p:sp>
      <p:sp>
        <p:nvSpPr>
          <p:cNvPr id="17" name="TextBox 16">
            <a:extLst>
              <a:ext uri="{FF2B5EF4-FFF2-40B4-BE49-F238E27FC236}">
                <a16:creationId xmlns:a16="http://schemas.microsoft.com/office/drawing/2014/main" id="{AEF7EA0A-4F65-4C8E-AF89-23BEE04F294D}"/>
              </a:ext>
            </a:extLst>
          </p:cNvPr>
          <p:cNvSpPr txBox="1"/>
          <p:nvPr/>
        </p:nvSpPr>
        <p:spPr>
          <a:xfrm>
            <a:off x="11512974" y="4795661"/>
            <a:ext cx="448574" cy="707886"/>
          </a:xfrm>
          <a:prstGeom prst="rect">
            <a:avLst/>
          </a:prstGeom>
          <a:noFill/>
        </p:spPr>
        <p:txBody>
          <a:bodyPr wrap="square" rtlCol="0">
            <a:spAutoFit/>
          </a:bodyPr>
          <a:lstStyle/>
          <a:p>
            <a:r>
              <a:rPr lang="en-US" sz="4000" b="1" dirty="0">
                <a:ln>
                  <a:solidFill>
                    <a:schemeClr val="bg1"/>
                  </a:solidFill>
                </a:ln>
              </a:rPr>
              <a:t>7</a:t>
            </a:r>
            <a:endParaRPr lang="en-US" b="1" dirty="0">
              <a:ln>
                <a:solidFill>
                  <a:schemeClr val="bg1"/>
                </a:solidFill>
              </a:ln>
            </a:endParaRPr>
          </a:p>
        </p:txBody>
      </p:sp>
      <p:sp>
        <p:nvSpPr>
          <p:cNvPr id="4" name="Wave 3">
            <a:extLst>
              <a:ext uri="{FF2B5EF4-FFF2-40B4-BE49-F238E27FC236}">
                <a16:creationId xmlns:a16="http://schemas.microsoft.com/office/drawing/2014/main" id="{5925F921-F4B0-48DA-866D-BE0DBDE35645}"/>
              </a:ext>
            </a:extLst>
          </p:cNvPr>
          <p:cNvSpPr/>
          <p:nvPr/>
        </p:nvSpPr>
        <p:spPr>
          <a:xfrm>
            <a:off x="10557343" y="0"/>
            <a:ext cx="771525" cy="353943"/>
          </a:xfrm>
          <a:prstGeom prst="wav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A63950CE-49F1-4F49-B258-2E20D320A993}"/>
              </a:ext>
            </a:extLst>
          </p:cNvPr>
          <p:cNvCxnSpPr>
            <a:cxnSpLocks/>
          </p:cNvCxnSpPr>
          <p:nvPr/>
        </p:nvCxnSpPr>
        <p:spPr>
          <a:xfrm flipV="1">
            <a:off x="10563031" y="61310"/>
            <a:ext cx="0" cy="353943"/>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49761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What if Cops Drive EVs?</a:t>
            </a:r>
          </a:p>
        </p:txBody>
      </p:sp>
      <p:sp>
        <p:nvSpPr>
          <p:cNvPr id="3" name="Content Placeholder 2"/>
          <p:cNvSpPr>
            <a:spLocks noGrp="1"/>
          </p:cNvSpPr>
          <p:nvPr>
            <p:ph idx="1"/>
          </p:nvPr>
        </p:nvSpPr>
        <p:spPr>
          <a:xfrm>
            <a:off x="913795" y="1224451"/>
            <a:ext cx="10616944" cy="5193934"/>
          </a:xfrm>
        </p:spPr>
        <p:txBody>
          <a:bodyPr>
            <a:normAutofit/>
          </a:bodyPr>
          <a:lstStyle/>
          <a:p>
            <a:r>
              <a:rPr lang="en-US" sz="2800" dirty="0"/>
              <a:t>Cost of current 5-year vehicle replacement plan for </a:t>
            </a:r>
            <a:r>
              <a:rPr lang="en-US" sz="2800" dirty="0">
                <a:solidFill>
                  <a:srgbClr val="00B0F0"/>
                </a:solidFill>
              </a:rPr>
              <a:t>23 sedans and 11 police SUVs:</a:t>
            </a:r>
          </a:p>
          <a:p>
            <a:pPr lvl="1"/>
            <a:r>
              <a:rPr lang="en-US" sz="3600" b="1" dirty="0">
                <a:solidFill>
                  <a:srgbClr val="00B0F0"/>
                </a:solidFill>
              </a:rPr>
              <a:t>$1,414,000</a:t>
            </a:r>
          </a:p>
          <a:p>
            <a:r>
              <a:rPr lang="en-US" sz="2800" dirty="0"/>
              <a:t>5-year EV plan for </a:t>
            </a:r>
            <a:r>
              <a:rPr lang="en-US" sz="2800" dirty="0">
                <a:solidFill>
                  <a:srgbClr val="00B0F0"/>
                </a:solidFill>
              </a:rPr>
              <a:t>23</a:t>
            </a:r>
            <a:r>
              <a:rPr lang="en-US" sz="2800" dirty="0"/>
              <a:t> Nissan </a:t>
            </a:r>
            <a:r>
              <a:rPr lang="en-US" sz="2800" dirty="0" err="1"/>
              <a:t>Leafs</a:t>
            </a:r>
            <a:r>
              <a:rPr lang="en-US" sz="2800" dirty="0"/>
              <a:t>, </a:t>
            </a:r>
            <a:r>
              <a:rPr lang="en-US" sz="2800" dirty="0">
                <a:solidFill>
                  <a:srgbClr val="00B0F0"/>
                </a:solidFill>
              </a:rPr>
              <a:t>11 </a:t>
            </a:r>
            <a:r>
              <a:rPr lang="en-US" sz="2800" dirty="0" err="1">
                <a:solidFill>
                  <a:srgbClr val="00B0F0"/>
                </a:solidFill>
              </a:rPr>
              <a:t>Teslas</a:t>
            </a:r>
            <a:r>
              <a:rPr lang="en-US" sz="2800" dirty="0">
                <a:solidFill>
                  <a:srgbClr val="00B0F0"/>
                </a:solidFill>
              </a:rPr>
              <a:t>, 23 chargers, and 15 mods</a:t>
            </a:r>
            <a:r>
              <a:rPr lang="en-US" sz="2800" dirty="0"/>
              <a:t>:</a:t>
            </a:r>
          </a:p>
          <a:p>
            <a:r>
              <a:rPr lang="en-US" sz="3600" b="1" dirty="0"/>
              <a:t>	</a:t>
            </a:r>
            <a:r>
              <a:rPr lang="en-US" sz="3600" b="1" dirty="0">
                <a:solidFill>
                  <a:srgbClr val="00B0F0"/>
                </a:solidFill>
              </a:rPr>
              <a:t>$882,193</a:t>
            </a:r>
            <a:endParaRPr lang="en-US" sz="3600" dirty="0">
              <a:solidFill>
                <a:srgbClr val="00B0F0"/>
              </a:solidFill>
            </a:endParaRPr>
          </a:p>
          <a:p>
            <a:r>
              <a:rPr lang="en-US" sz="2800" b="1" dirty="0"/>
              <a:t>Procurement Savings</a:t>
            </a:r>
            <a:r>
              <a:rPr lang="en-US" sz="2800" dirty="0"/>
              <a:t>:</a:t>
            </a:r>
          </a:p>
          <a:p>
            <a:pPr lvl="1"/>
            <a:r>
              <a:rPr lang="en-US" sz="4400" b="1" dirty="0">
                <a:solidFill>
                  <a:srgbClr val="00B0F0"/>
                </a:solidFill>
              </a:rPr>
              <a:t>$531,807</a:t>
            </a:r>
            <a:endParaRPr lang="en-US" sz="4400"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7658" t="21311" r="6961" b="17719"/>
          <a:stretch/>
        </p:blipFill>
        <p:spPr>
          <a:xfrm>
            <a:off x="913795" y="253999"/>
            <a:ext cx="2295331" cy="447869"/>
          </a:xfrm>
          <a:prstGeom prst="rect">
            <a:avLst/>
          </a:prstGeom>
        </p:spPr>
      </p:pic>
      <p:pic>
        <p:nvPicPr>
          <p:cNvPr id="8" name="Picture 7">
            <a:extLst>
              <a:ext uri="{FF2B5EF4-FFF2-40B4-BE49-F238E27FC236}">
                <a16:creationId xmlns:a16="http://schemas.microsoft.com/office/drawing/2014/main" id="{CC1DC91D-0E09-40CA-B7E1-025A2834EF24}"/>
              </a:ext>
            </a:extLst>
          </p:cNvPr>
          <p:cNvPicPr>
            <a:picLocks noChangeAspect="1"/>
          </p:cNvPicPr>
          <p:nvPr/>
        </p:nvPicPr>
        <p:blipFill rotWithShape="1">
          <a:blip r:embed="rId4">
            <a:extLst>
              <a:ext uri="{28A0092B-C50C-407E-A947-70E740481C1C}">
                <a14:useLocalDpi xmlns:a14="http://schemas.microsoft.com/office/drawing/2010/main" val="0"/>
              </a:ext>
            </a:extLst>
          </a:blip>
          <a:srcRect l="13000" t="15791" r="12583" b="15281"/>
          <a:stretch/>
        </p:blipFill>
        <p:spPr>
          <a:xfrm>
            <a:off x="7620000" y="4435366"/>
            <a:ext cx="3910740" cy="1983020"/>
          </a:xfrm>
          <a:prstGeom prst="rect">
            <a:avLst/>
          </a:prstGeom>
        </p:spPr>
      </p:pic>
    </p:spTree>
    <p:extLst>
      <p:ext uri="{BB962C8B-B14F-4D97-AF65-F5344CB8AC3E}">
        <p14:creationId xmlns:p14="http://schemas.microsoft.com/office/powerpoint/2010/main" val="914243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p:cTn id="7"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A0D7F-ABEE-41FF-B55A-1EC0FC66BC03}"/>
              </a:ext>
            </a:extLst>
          </p:cNvPr>
          <p:cNvSpPr>
            <a:spLocks noGrp="1"/>
          </p:cNvSpPr>
          <p:nvPr>
            <p:ph type="title"/>
          </p:nvPr>
        </p:nvSpPr>
        <p:spPr/>
        <p:txBody>
          <a:bodyPr/>
          <a:lstStyle/>
          <a:p>
            <a:r>
              <a:rPr lang="en-US" dirty="0"/>
              <a:t>Fuel and Maintenance</a:t>
            </a:r>
          </a:p>
        </p:txBody>
      </p:sp>
      <p:sp>
        <p:nvSpPr>
          <p:cNvPr id="4" name="Content Placeholder 3">
            <a:extLst>
              <a:ext uri="{FF2B5EF4-FFF2-40B4-BE49-F238E27FC236}">
                <a16:creationId xmlns:a16="http://schemas.microsoft.com/office/drawing/2014/main" id="{BF23FE6B-80A1-42FD-92AE-B7379AD3F40B}"/>
              </a:ext>
            </a:extLst>
          </p:cNvPr>
          <p:cNvSpPr>
            <a:spLocks noGrp="1"/>
          </p:cNvSpPr>
          <p:nvPr>
            <p:ph sz="half" idx="1"/>
          </p:nvPr>
        </p:nvSpPr>
        <p:spPr>
          <a:xfrm>
            <a:off x="913795" y="1732449"/>
            <a:ext cx="5289097" cy="4058750"/>
          </a:xfrm>
        </p:spPr>
        <p:txBody>
          <a:bodyPr>
            <a:normAutofit/>
          </a:bodyPr>
          <a:lstStyle/>
          <a:p>
            <a:pPr marL="171450" indent="-171450">
              <a:buFont typeface="Arial" panose="020B0604020202020204" pitchFamily="34" charset="0"/>
              <a:buChar char="•"/>
            </a:pPr>
            <a:r>
              <a:rPr lang="en-US" sz="2400" dirty="0"/>
              <a:t>Gasoline saved with Nissan </a:t>
            </a:r>
            <a:r>
              <a:rPr lang="en-US" sz="2400" dirty="0" err="1"/>
              <a:t>Leafs</a:t>
            </a:r>
            <a:r>
              <a:rPr lang="en-US" sz="2400" dirty="0"/>
              <a:t>:</a:t>
            </a:r>
          </a:p>
          <a:p>
            <a:r>
              <a:rPr lang="en-US" sz="3200" b="1" dirty="0"/>
              <a:t>		19,559 gallons</a:t>
            </a:r>
            <a:endParaRPr lang="en-US" sz="3200" dirty="0"/>
          </a:p>
          <a:p>
            <a:pPr marL="171450" lvl="0" indent="-171450" defTabSz="914400">
              <a:spcBef>
                <a:spcPts val="0"/>
              </a:spcBef>
              <a:spcAft>
                <a:spcPts val="0"/>
              </a:spcAft>
              <a:buClrTx/>
              <a:buSzTx/>
              <a:buFont typeface="Arial" panose="020B0604020202020204" pitchFamily="34" charset="0"/>
              <a:buChar char="•"/>
              <a:defRPr/>
            </a:pPr>
            <a:r>
              <a:rPr lang="en-US" sz="2400" dirty="0">
                <a:solidFill>
                  <a:srgbClr val="00B0F0"/>
                </a:solidFill>
              </a:rPr>
              <a:t>Gasoline saved if upgrading the police:	</a:t>
            </a:r>
            <a:r>
              <a:rPr lang="en-US" sz="3200" b="1" dirty="0">
                <a:solidFill>
                  <a:srgbClr val="00B0F0"/>
                </a:solidFill>
              </a:rPr>
              <a:t>97,446 gallons</a:t>
            </a:r>
          </a:p>
          <a:p>
            <a:pPr marL="171450" lvl="0" indent="-171450" defTabSz="914400">
              <a:spcBef>
                <a:spcPts val="0"/>
              </a:spcBef>
              <a:spcAft>
                <a:spcPts val="0"/>
              </a:spcAft>
              <a:buClrTx/>
              <a:buSzTx/>
              <a:buFont typeface="Arial" panose="020B0604020202020204" pitchFamily="34" charset="0"/>
              <a:buChar char="•"/>
              <a:defRPr/>
            </a:pPr>
            <a:endParaRPr lang="en-US" b="1" dirty="0"/>
          </a:p>
          <a:p>
            <a:pPr marL="171450" lvl="0" indent="-171450" defTabSz="914400">
              <a:spcBef>
                <a:spcPts val="0"/>
              </a:spcBef>
              <a:spcAft>
                <a:spcPts val="0"/>
              </a:spcAft>
              <a:buClrTx/>
              <a:buSzTx/>
              <a:buFont typeface="Arial" panose="020B0604020202020204" pitchFamily="34" charset="0"/>
              <a:buChar char="•"/>
              <a:defRPr/>
            </a:pPr>
            <a:r>
              <a:rPr lang="en-US" sz="2400" dirty="0"/>
              <a:t>Fuel Savings if gasoline is $2.25 per gallon:</a:t>
            </a:r>
          </a:p>
          <a:p>
            <a:pPr marL="0" lvl="0" defTabSz="914400">
              <a:spcBef>
                <a:spcPts val="0"/>
              </a:spcBef>
              <a:spcAft>
                <a:spcPts val="0"/>
              </a:spcAft>
              <a:buClrTx/>
              <a:buSzTx/>
              <a:defRPr/>
            </a:pPr>
            <a:r>
              <a:rPr lang="en-US" sz="4000" b="1" dirty="0"/>
              <a:t>	$263,261</a:t>
            </a:r>
          </a:p>
        </p:txBody>
      </p:sp>
      <p:sp>
        <p:nvSpPr>
          <p:cNvPr id="5" name="Content Placeholder 4">
            <a:extLst>
              <a:ext uri="{FF2B5EF4-FFF2-40B4-BE49-F238E27FC236}">
                <a16:creationId xmlns:a16="http://schemas.microsoft.com/office/drawing/2014/main" id="{6546DCDD-9C30-4543-B7A8-21B23B08BC5A}"/>
              </a:ext>
            </a:extLst>
          </p:cNvPr>
          <p:cNvSpPr>
            <a:spLocks noGrp="1"/>
          </p:cNvSpPr>
          <p:nvPr>
            <p:ph sz="half" idx="2"/>
          </p:nvPr>
        </p:nvSpPr>
        <p:spPr/>
        <p:txBody>
          <a:bodyPr>
            <a:normAutofit/>
          </a:bodyPr>
          <a:lstStyle/>
          <a:p>
            <a:pPr marL="379800" indent="-342900">
              <a:buFont typeface="Arial" panose="020B0604020202020204" pitchFamily="34" charset="0"/>
              <a:buChar char="•"/>
            </a:pPr>
            <a:r>
              <a:rPr lang="en-US" sz="2400" dirty="0"/>
              <a:t>Fewer moving parts</a:t>
            </a:r>
          </a:p>
          <a:p>
            <a:pPr marL="379800" indent="-342900">
              <a:buFont typeface="Arial" panose="020B0604020202020204" pitchFamily="34" charset="0"/>
              <a:buChar char="•"/>
            </a:pPr>
            <a:r>
              <a:rPr lang="en-US" sz="2400" dirty="0"/>
              <a:t>No oil to change:</a:t>
            </a:r>
          </a:p>
          <a:p>
            <a:pPr lvl="1"/>
            <a:r>
              <a:rPr lang="en-US" sz="3200" dirty="0"/>
              <a:t>		</a:t>
            </a:r>
            <a:r>
              <a:rPr lang="en-US" sz="3200" b="1" dirty="0"/>
              <a:t>$13,600</a:t>
            </a:r>
          </a:p>
          <a:p>
            <a:pPr marL="379800" indent="-342900">
              <a:buFont typeface="Arial" panose="020B0604020202020204" pitchFamily="34" charset="0"/>
              <a:buChar char="•"/>
            </a:pPr>
            <a:r>
              <a:rPr lang="en-US" sz="2400" dirty="0"/>
              <a:t>Less time in the shop</a:t>
            </a:r>
          </a:p>
          <a:p>
            <a:pPr marL="379800" indent="-342900">
              <a:buFont typeface="Arial" panose="020B0604020202020204" pitchFamily="34" charset="0"/>
              <a:buChar char="•"/>
            </a:pPr>
            <a:r>
              <a:rPr lang="en-US" sz="2400" dirty="0"/>
              <a:t>Less coordination for maintenance downtime</a:t>
            </a:r>
          </a:p>
        </p:txBody>
      </p:sp>
    </p:spTree>
    <p:extLst>
      <p:ext uri="{BB962C8B-B14F-4D97-AF65-F5344CB8AC3E}">
        <p14:creationId xmlns:p14="http://schemas.microsoft.com/office/powerpoint/2010/main" val="7951784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Lifecycle CO2 Emissions Reduction</a:t>
            </a:r>
          </a:p>
        </p:txBody>
      </p:sp>
      <p:sp>
        <p:nvSpPr>
          <p:cNvPr id="5" name="Content Placeholder 4"/>
          <p:cNvSpPr>
            <a:spLocks noGrp="1"/>
          </p:cNvSpPr>
          <p:nvPr>
            <p:ph idx="1"/>
          </p:nvPr>
        </p:nvSpPr>
        <p:spPr>
          <a:xfrm>
            <a:off x="434340" y="1224450"/>
            <a:ext cx="11304270" cy="4933755"/>
          </a:xfrm>
        </p:spPr>
        <p:txBody>
          <a:bodyPr>
            <a:noAutofit/>
          </a:bodyPr>
          <a:lstStyle/>
          <a:p>
            <a:r>
              <a:rPr lang="en-US" sz="2400" dirty="0"/>
              <a:t>Phase 1 – Leafs for everyone (11 sedans) …and </a:t>
            </a:r>
            <a:r>
              <a:rPr lang="en-US" sz="2400" i="1" dirty="0"/>
              <a:t>commit to no new fossil-fueled vehicles!</a:t>
            </a:r>
          </a:p>
          <a:p>
            <a:r>
              <a:rPr lang="en-US" sz="2400" dirty="0"/>
              <a:t>	253 tons of CO2 in current plan - 46 tons in new plan (</a:t>
            </a:r>
            <a:r>
              <a:rPr lang="en-US" sz="2400" dirty="0" err="1"/>
              <a:t>conserv</a:t>
            </a:r>
            <a:r>
              <a:rPr lang="en-US" sz="2400" dirty="0"/>
              <a:t>. est.) = 207 tons reduced</a:t>
            </a:r>
          </a:p>
          <a:p>
            <a:r>
              <a:rPr lang="en-US" sz="2400" dirty="0"/>
              <a:t>Phase 2 – Cops driving </a:t>
            </a:r>
            <a:r>
              <a:rPr lang="en-US" sz="2400" dirty="0" err="1"/>
              <a:t>Teslas</a:t>
            </a:r>
            <a:r>
              <a:rPr lang="en-US" sz="2400" dirty="0"/>
              <a:t> (23 cars and SUVs)</a:t>
            </a:r>
          </a:p>
          <a:p>
            <a:r>
              <a:rPr lang="en-US" sz="2400" dirty="0"/>
              <a:t>	1,126 tons of CO2 in current plan – 130 tons in new plan (</a:t>
            </a:r>
            <a:r>
              <a:rPr lang="en-US" sz="2400" dirty="0" err="1"/>
              <a:t>conserv</a:t>
            </a:r>
            <a:r>
              <a:rPr lang="en-US" sz="2400" dirty="0"/>
              <a:t>. est.) = 996 tons reduced </a:t>
            </a:r>
          </a:p>
          <a:p>
            <a:r>
              <a:rPr lang="en-US" sz="2400" dirty="0"/>
              <a:t>Phase 3 – Pickup Trucks </a:t>
            </a:r>
          </a:p>
          <a:p>
            <a:r>
              <a:rPr lang="en-US" sz="2400" dirty="0"/>
              <a:t>Phase 4 – Other utility vehicles</a:t>
            </a:r>
          </a:p>
          <a:p>
            <a:r>
              <a:rPr lang="en-US" sz="2400" dirty="0"/>
              <a:t>	</a:t>
            </a:r>
          </a:p>
          <a:p>
            <a:r>
              <a:rPr lang="en-US" sz="2400" b="1" dirty="0"/>
              <a:t>Total (34 cars and SUVs)</a:t>
            </a:r>
          </a:p>
          <a:p>
            <a:r>
              <a:rPr lang="en-US" sz="2400" b="1" dirty="0"/>
              <a:t>	  1,203 tons of CO2 emissions saved over current lifecycle plan</a:t>
            </a:r>
          </a:p>
        </p:txBody>
      </p:sp>
    </p:spTree>
    <p:extLst>
      <p:ext uri="{BB962C8B-B14F-4D97-AF65-F5344CB8AC3E}">
        <p14:creationId xmlns:p14="http://schemas.microsoft.com/office/powerpoint/2010/main" val="1753100972"/>
      </p:ext>
    </p:extLst>
  </p:cSld>
  <p:clrMapOvr>
    <a:masterClrMapping/>
  </p:clrMapOvr>
  <mc:AlternateContent xmlns:mc="http://schemas.openxmlformats.org/markup-compatibility/2006" xmlns:p14="http://schemas.microsoft.com/office/powerpoint/2010/main">
    <mc:Choice Requires="p14">
      <p:transition spd="med">
        <p14:glitter pattern="hexago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xEl>
                                              <p:pRg st="8" end="8"/>
                                            </p:txEl>
                                          </p:spTgt>
                                        </p:tgtEl>
                                        <p:attrNameLst>
                                          <p:attrName>style.visibility</p:attrName>
                                        </p:attrNameLst>
                                      </p:cBhvr>
                                      <p:to>
                                        <p:strVal val="visible"/>
                                      </p:to>
                                    </p:set>
                                    <p:animEffect transition="in" filter="wipe(down)">
                                      <p:cBhvr>
                                        <p:cTn id="7" dur="580">
                                          <p:stCondLst>
                                            <p:cond delay="0"/>
                                          </p:stCondLst>
                                        </p:cTn>
                                        <p:tgtEl>
                                          <p:spTgt spid="5">
                                            <p:txEl>
                                              <p:pRg st="8" end="8"/>
                                            </p:txEl>
                                          </p:spTgt>
                                        </p:tgtEl>
                                      </p:cBhvr>
                                    </p:animEffect>
                                    <p:anim calcmode="lin" valueType="num">
                                      <p:cBhvr>
                                        <p:cTn id="8" dur="1822" tmFilter="0,0; 0.14,0.36; 0.43,0.73; 0.71,0.91; 1.0,1.0">
                                          <p:stCondLst>
                                            <p:cond delay="0"/>
                                          </p:stCondLst>
                                        </p:cTn>
                                        <p:tgtEl>
                                          <p:spTgt spid="5">
                                            <p:txEl>
                                              <p:pRg st="8" end="8"/>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xEl>
                                              <p:pRg st="8" end="8"/>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xEl>
                                              <p:pRg st="8" end="8"/>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xEl>
                                              <p:pRg st="8" end="8"/>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xEl>
                                              <p:pRg st="8" end="8"/>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xEl>
                                              <p:pRg st="8" end="8"/>
                                            </p:txEl>
                                          </p:spTgt>
                                        </p:tgtEl>
                                      </p:cBhvr>
                                      <p:to x="100000" y="60000"/>
                                    </p:animScale>
                                    <p:animScale>
                                      <p:cBhvr>
                                        <p:cTn id="14" dur="166" decel="50000">
                                          <p:stCondLst>
                                            <p:cond delay="676"/>
                                          </p:stCondLst>
                                        </p:cTn>
                                        <p:tgtEl>
                                          <p:spTgt spid="5">
                                            <p:txEl>
                                              <p:pRg st="8" end="8"/>
                                            </p:txEl>
                                          </p:spTgt>
                                        </p:tgtEl>
                                      </p:cBhvr>
                                      <p:to x="100000" y="100000"/>
                                    </p:animScale>
                                    <p:animScale>
                                      <p:cBhvr>
                                        <p:cTn id="15" dur="26">
                                          <p:stCondLst>
                                            <p:cond delay="1312"/>
                                          </p:stCondLst>
                                        </p:cTn>
                                        <p:tgtEl>
                                          <p:spTgt spid="5">
                                            <p:txEl>
                                              <p:pRg st="8" end="8"/>
                                            </p:txEl>
                                          </p:spTgt>
                                        </p:tgtEl>
                                      </p:cBhvr>
                                      <p:to x="100000" y="80000"/>
                                    </p:animScale>
                                    <p:animScale>
                                      <p:cBhvr>
                                        <p:cTn id="16" dur="166" decel="50000">
                                          <p:stCondLst>
                                            <p:cond delay="1338"/>
                                          </p:stCondLst>
                                        </p:cTn>
                                        <p:tgtEl>
                                          <p:spTgt spid="5">
                                            <p:txEl>
                                              <p:pRg st="8" end="8"/>
                                            </p:txEl>
                                          </p:spTgt>
                                        </p:tgtEl>
                                      </p:cBhvr>
                                      <p:to x="100000" y="100000"/>
                                    </p:animScale>
                                    <p:animScale>
                                      <p:cBhvr>
                                        <p:cTn id="17" dur="26">
                                          <p:stCondLst>
                                            <p:cond delay="1642"/>
                                          </p:stCondLst>
                                        </p:cTn>
                                        <p:tgtEl>
                                          <p:spTgt spid="5">
                                            <p:txEl>
                                              <p:pRg st="8" end="8"/>
                                            </p:txEl>
                                          </p:spTgt>
                                        </p:tgtEl>
                                      </p:cBhvr>
                                      <p:to x="100000" y="90000"/>
                                    </p:animScale>
                                    <p:animScale>
                                      <p:cBhvr>
                                        <p:cTn id="18" dur="166" decel="50000">
                                          <p:stCondLst>
                                            <p:cond delay="1668"/>
                                          </p:stCondLst>
                                        </p:cTn>
                                        <p:tgtEl>
                                          <p:spTgt spid="5">
                                            <p:txEl>
                                              <p:pRg st="8" end="8"/>
                                            </p:txEl>
                                          </p:spTgt>
                                        </p:tgtEl>
                                      </p:cBhvr>
                                      <p:to x="100000" y="100000"/>
                                    </p:animScale>
                                    <p:animScale>
                                      <p:cBhvr>
                                        <p:cTn id="19" dur="26">
                                          <p:stCondLst>
                                            <p:cond delay="1808"/>
                                          </p:stCondLst>
                                        </p:cTn>
                                        <p:tgtEl>
                                          <p:spTgt spid="5">
                                            <p:txEl>
                                              <p:pRg st="8" end="8"/>
                                            </p:txEl>
                                          </p:spTgt>
                                        </p:tgtEl>
                                      </p:cBhvr>
                                      <p:to x="100000" y="95000"/>
                                    </p:animScale>
                                    <p:animScale>
                                      <p:cBhvr>
                                        <p:cTn id="20" dur="166" decel="50000">
                                          <p:stCondLst>
                                            <p:cond delay="1834"/>
                                          </p:stCondLst>
                                        </p:cTn>
                                        <p:tgtEl>
                                          <p:spTgt spid="5">
                                            <p:txEl>
                                              <p:pRg st="8" end="8"/>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4EE93-7960-48BD-820D-CE3318883EA3}"/>
              </a:ext>
            </a:extLst>
          </p:cNvPr>
          <p:cNvSpPr>
            <a:spLocks noGrp="1"/>
          </p:cNvSpPr>
          <p:nvPr>
            <p:ph type="title"/>
          </p:nvPr>
        </p:nvSpPr>
        <p:spPr/>
        <p:txBody>
          <a:bodyPr/>
          <a:lstStyle/>
          <a:p>
            <a:r>
              <a:rPr lang="en-US" dirty="0"/>
              <a:t>Phase 3: Pickup Trucks</a:t>
            </a:r>
          </a:p>
        </p:txBody>
      </p:sp>
      <p:sp>
        <p:nvSpPr>
          <p:cNvPr id="4" name="Text Placeholder 3">
            <a:extLst>
              <a:ext uri="{FF2B5EF4-FFF2-40B4-BE49-F238E27FC236}">
                <a16:creationId xmlns:a16="http://schemas.microsoft.com/office/drawing/2014/main" id="{DF100983-0C2D-42A3-BA4C-8CCC5F9F33CF}"/>
              </a:ext>
            </a:extLst>
          </p:cNvPr>
          <p:cNvSpPr>
            <a:spLocks noGrp="1"/>
          </p:cNvSpPr>
          <p:nvPr>
            <p:ph type="body" idx="1"/>
          </p:nvPr>
        </p:nvSpPr>
        <p:spPr/>
        <p:txBody>
          <a:bodyPr/>
          <a:lstStyle/>
          <a:p>
            <a:r>
              <a:rPr lang="en-US" sz="4000" dirty="0" err="1"/>
              <a:t>Rivian</a:t>
            </a:r>
            <a:endParaRPr lang="en-US" dirty="0"/>
          </a:p>
        </p:txBody>
      </p:sp>
      <p:sp>
        <p:nvSpPr>
          <p:cNvPr id="7" name="Text Placeholder 6">
            <a:extLst>
              <a:ext uri="{FF2B5EF4-FFF2-40B4-BE49-F238E27FC236}">
                <a16:creationId xmlns:a16="http://schemas.microsoft.com/office/drawing/2014/main" id="{F4D43C9E-62E3-4D50-81B3-6539B3AA4E39}"/>
              </a:ext>
            </a:extLst>
          </p:cNvPr>
          <p:cNvSpPr>
            <a:spLocks noGrp="1"/>
          </p:cNvSpPr>
          <p:nvPr>
            <p:ph type="body" sz="half" idx="15"/>
          </p:nvPr>
        </p:nvSpPr>
        <p:spPr/>
        <p:txBody>
          <a:bodyPr>
            <a:normAutofit/>
          </a:bodyPr>
          <a:lstStyle/>
          <a:p>
            <a:r>
              <a:rPr lang="en-US" sz="2800" dirty="0"/>
              <a:t>Starting at $69,000</a:t>
            </a:r>
          </a:p>
        </p:txBody>
      </p:sp>
      <p:sp>
        <p:nvSpPr>
          <p:cNvPr id="5" name="Text Placeholder 4">
            <a:extLst>
              <a:ext uri="{FF2B5EF4-FFF2-40B4-BE49-F238E27FC236}">
                <a16:creationId xmlns:a16="http://schemas.microsoft.com/office/drawing/2014/main" id="{93F97119-027E-4EDA-AA0A-BB4E250924E7}"/>
              </a:ext>
            </a:extLst>
          </p:cNvPr>
          <p:cNvSpPr>
            <a:spLocks noGrp="1"/>
          </p:cNvSpPr>
          <p:nvPr>
            <p:ph type="body" sz="quarter" idx="3"/>
          </p:nvPr>
        </p:nvSpPr>
        <p:spPr/>
        <p:txBody>
          <a:bodyPr/>
          <a:lstStyle/>
          <a:p>
            <a:r>
              <a:rPr lang="en-US" sz="4000" dirty="0" err="1"/>
              <a:t>Atlis</a:t>
            </a:r>
            <a:endParaRPr lang="en-US" dirty="0"/>
          </a:p>
        </p:txBody>
      </p:sp>
      <p:sp>
        <p:nvSpPr>
          <p:cNvPr id="8" name="Text Placeholder 7">
            <a:extLst>
              <a:ext uri="{FF2B5EF4-FFF2-40B4-BE49-F238E27FC236}">
                <a16:creationId xmlns:a16="http://schemas.microsoft.com/office/drawing/2014/main" id="{91A9A6A1-295F-46F1-BC74-70A8E86CDD9A}"/>
              </a:ext>
            </a:extLst>
          </p:cNvPr>
          <p:cNvSpPr>
            <a:spLocks noGrp="1"/>
          </p:cNvSpPr>
          <p:nvPr>
            <p:ph type="body" sz="half" idx="16"/>
          </p:nvPr>
        </p:nvSpPr>
        <p:spPr>
          <a:xfrm>
            <a:off x="4441435" y="2571750"/>
            <a:ext cx="3300984" cy="3219450"/>
          </a:xfrm>
        </p:spPr>
        <p:txBody>
          <a:bodyPr>
            <a:normAutofit/>
          </a:bodyPr>
          <a:lstStyle/>
          <a:p>
            <a:r>
              <a:rPr lang="en-US" sz="2800" dirty="0"/>
              <a:t>Starting at $45,000</a:t>
            </a:r>
          </a:p>
        </p:txBody>
      </p:sp>
      <p:sp>
        <p:nvSpPr>
          <p:cNvPr id="6" name="Text Placeholder 5">
            <a:extLst>
              <a:ext uri="{FF2B5EF4-FFF2-40B4-BE49-F238E27FC236}">
                <a16:creationId xmlns:a16="http://schemas.microsoft.com/office/drawing/2014/main" id="{A21C3F26-FECB-4701-A3F2-6AFA5F78DAE6}"/>
              </a:ext>
            </a:extLst>
          </p:cNvPr>
          <p:cNvSpPr>
            <a:spLocks noGrp="1"/>
          </p:cNvSpPr>
          <p:nvPr>
            <p:ph type="body" sz="quarter" idx="13"/>
          </p:nvPr>
        </p:nvSpPr>
        <p:spPr/>
        <p:txBody>
          <a:bodyPr/>
          <a:lstStyle/>
          <a:p>
            <a:r>
              <a:rPr lang="en-US" sz="4000" dirty="0"/>
              <a:t>Ford</a:t>
            </a:r>
            <a:endParaRPr lang="en-US" dirty="0"/>
          </a:p>
        </p:txBody>
      </p:sp>
      <p:sp>
        <p:nvSpPr>
          <p:cNvPr id="9" name="Text Placeholder 8">
            <a:extLst>
              <a:ext uri="{FF2B5EF4-FFF2-40B4-BE49-F238E27FC236}">
                <a16:creationId xmlns:a16="http://schemas.microsoft.com/office/drawing/2014/main" id="{E411EA42-EE4C-4B0F-9653-F9FBFD62DEF2}"/>
              </a:ext>
            </a:extLst>
          </p:cNvPr>
          <p:cNvSpPr>
            <a:spLocks noGrp="1"/>
          </p:cNvSpPr>
          <p:nvPr>
            <p:ph type="body" sz="half" idx="17"/>
          </p:nvPr>
        </p:nvSpPr>
        <p:spPr/>
        <p:txBody>
          <a:bodyPr>
            <a:normAutofit/>
          </a:bodyPr>
          <a:lstStyle/>
          <a:p>
            <a:r>
              <a:rPr lang="en-US" sz="2800" dirty="0"/>
              <a:t>Price not set yet</a:t>
            </a:r>
          </a:p>
        </p:txBody>
      </p:sp>
      <p:pic>
        <p:nvPicPr>
          <p:cNvPr id="1026" name="Picture 2" descr="https://products.rivian.com/wp-content/themes/rivian-wp/dist/assets/images/img--car-right-facing-truck.png">
            <a:extLst>
              <a:ext uri="{FF2B5EF4-FFF2-40B4-BE49-F238E27FC236}">
                <a16:creationId xmlns:a16="http://schemas.microsoft.com/office/drawing/2014/main" id="{BB6712A0-B101-431C-AB95-3EEE0C4739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444" y="3897576"/>
            <a:ext cx="3300984" cy="18936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atlis truck">
            <a:extLst>
              <a:ext uri="{FF2B5EF4-FFF2-40B4-BE49-F238E27FC236}">
                <a16:creationId xmlns:a16="http://schemas.microsoft.com/office/drawing/2014/main" id="{DEBB2631-C309-4E57-91BC-6C4E8DC74B5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939" t="21265" r="13786" b="7349"/>
          <a:stretch/>
        </p:blipFill>
        <p:spPr bwMode="auto">
          <a:xfrm>
            <a:off x="4446712" y="4053840"/>
            <a:ext cx="3298182" cy="17830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lated image">
            <a:extLst>
              <a:ext uri="{FF2B5EF4-FFF2-40B4-BE49-F238E27FC236}">
                <a16:creationId xmlns:a16="http://schemas.microsoft.com/office/drawing/2014/main" id="{A821A9B3-982D-4F5B-8270-EBEEE9E2C93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912" t="10281" r="14291" b="12680"/>
          <a:stretch/>
        </p:blipFill>
        <p:spPr bwMode="auto">
          <a:xfrm>
            <a:off x="7974352" y="3876901"/>
            <a:ext cx="3293204" cy="1919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76579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4EE93-7960-48BD-820D-CE3318883EA3}"/>
              </a:ext>
            </a:extLst>
          </p:cNvPr>
          <p:cNvSpPr>
            <a:spLocks noGrp="1"/>
          </p:cNvSpPr>
          <p:nvPr>
            <p:ph type="title"/>
          </p:nvPr>
        </p:nvSpPr>
        <p:spPr/>
        <p:txBody>
          <a:bodyPr/>
          <a:lstStyle/>
          <a:p>
            <a:r>
              <a:rPr lang="en-US" dirty="0"/>
              <a:t>Phase 4: Utility Trucks</a:t>
            </a:r>
          </a:p>
        </p:txBody>
      </p:sp>
      <p:sp>
        <p:nvSpPr>
          <p:cNvPr id="4" name="Text Placeholder 3">
            <a:extLst>
              <a:ext uri="{FF2B5EF4-FFF2-40B4-BE49-F238E27FC236}">
                <a16:creationId xmlns:a16="http://schemas.microsoft.com/office/drawing/2014/main" id="{DF100983-0C2D-42A3-BA4C-8CCC5F9F33CF}"/>
              </a:ext>
            </a:extLst>
          </p:cNvPr>
          <p:cNvSpPr>
            <a:spLocks noGrp="1"/>
          </p:cNvSpPr>
          <p:nvPr>
            <p:ph type="body" idx="1"/>
          </p:nvPr>
        </p:nvSpPr>
        <p:spPr/>
        <p:txBody>
          <a:bodyPr/>
          <a:lstStyle/>
          <a:p>
            <a:r>
              <a:rPr lang="en-US" sz="4000" dirty="0"/>
              <a:t>Garbage</a:t>
            </a:r>
            <a:endParaRPr lang="en-US" dirty="0"/>
          </a:p>
        </p:txBody>
      </p:sp>
      <p:sp>
        <p:nvSpPr>
          <p:cNvPr id="7" name="Text Placeholder 6">
            <a:extLst>
              <a:ext uri="{FF2B5EF4-FFF2-40B4-BE49-F238E27FC236}">
                <a16:creationId xmlns:a16="http://schemas.microsoft.com/office/drawing/2014/main" id="{F4D43C9E-62E3-4D50-81B3-6539B3AA4E39}"/>
              </a:ext>
            </a:extLst>
          </p:cNvPr>
          <p:cNvSpPr>
            <a:spLocks noGrp="1"/>
          </p:cNvSpPr>
          <p:nvPr>
            <p:ph type="body" sz="half" idx="15"/>
          </p:nvPr>
        </p:nvSpPr>
        <p:spPr/>
        <p:txBody>
          <a:bodyPr/>
          <a:lstStyle/>
          <a:p>
            <a:endParaRPr lang="en-US" dirty="0"/>
          </a:p>
        </p:txBody>
      </p:sp>
      <p:sp>
        <p:nvSpPr>
          <p:cNvPr id="5" name="Text Placeholder 4">
            <a:extLst>
              <a:ext uri="{FF2B5EF4-FFF2-40B4-BE49-F238E27FC236}">
                <a16:creationId xmlns:a16="http://schemas.microsoft.com/office/drawing/2014/main" id="{93F97119-027E-4EDA-AA0A-BB4E250924E7}"/>
              </a:ext>
            </a:extLst>
          </p:cNvPr>
          <p:cNvSpPr>
            <a:spLocks noGrp="1"/>
          </p:cNvSpPr>
          <p:nvPr>
            <p:ph type="body" sz="quarter" idx="3"/>
          </p:nvPr>
        </p:nvSpPr>
        <p:spPr/>
        <p:txBody>
          <a:bodyPr/>
          <a:lstStyle/>
          <a:p>
            <a:r>
              <a:rPr lang="en-US" sz="4000" dirty="0"/>
              <a:t>Mail</a:t>
            </a:r>
            <a:endParaRPr lang="en-US" dirty="0"/>
          </a:p>
        </p:txBody>
      </p:sp>
      <p:sp>
        <p:nvSpPr>
          <p:cNvPr id="8" name="Text Placeholder 7">
            <a:extLst>
              <a:ext uri="{FF2B5EF4-FFF2-40B4-BE49-F238E27FC236}">
                <a16:creationId xmlns:a16="http://schemas.microsoft.com/office/drawing/2014/main" id="{91A9A6A1-295F-46F1-BC74-70A8E86CDD9A}"/>
              </a:ext>
            </a:extLst>
          </p:cNvPr>
          <p:cNvSpPr>
            <a:spLocks noGrp="1"/>
          </p:cNvSpPr>
          <p:nvPr>
            <p:ph type="body" sz="half" idx="16"/>
          </p:nvPr>
        </p:nvSpPr>
        <p:spPr/>
        <p:txBody>
          <a:bodyPr/>
          <a:lstStyle/>
          <a:p>
            <a:endParaRPr lang="en-US" dirty="0"/>
          </a:p>
        </p:txBody>
      </p:sp>
      <p:sp>
        <p:nvSpPr>
          <p:cNvPr id="6" name="Text Placeholder 5">
            <a:extLst>
              <a:ext uri="{FF2B5EF4-FFF2-40B4-BE49-F238E27FC236}">
                <a16:creationId xmlns:a16="http://schemas.microsoft.com/office/drawing/2014/main" id="{A21C3F26-FECB-4701-A3F2-6AFA5F78DAE6}"/>
              </a:ext>
            </a:extLst>
          </p:cNvPr>
          <p:cNvSpPr>
            <a:spLocks noGrp="1"/>
          </p:cNvSpPr>
          <p:nvPr>
            <p:ph type="body" sz="quarter" idx="13"/>
          </p:nvPr>
        </p:nvSpPr>
        <p:spPr/>
        <p:txBody>
          <a:bodyPr/>
          <a:lstStyle/>
          <a:p>
            <a:r>
              <a:rPr lang="en-US" sz="4000" dirty="0"/>
              <a:t>VW Microbus</a:t>
            </a:r>
          </a:p>
        </p:txBody>
      </p:sp>
      <p:sp>
        <p:nvSpPr>
          <p:cNvPr id="9" name="Text Placeholder 8">
            <a:extLst>
              <a:ext uri="{FF2B5EF4-FFF2-40B4-BE49-F238E27FC236}">
                <a16:creationId xmlns:a16="http://schemas.microsoft.com/office/drawing/2014/main" id="{E411EA42-EE4C-4B0F-9653-F9FBFD62DEF2}"/>
              </a:ext>
            </a:extLst>
          </p:cNvPr>
          <p:cNvSpPr>
            <a:spLocks noGrp="1"/>
          </p:cNvSpPr>
          <p:nvPr>
            <p:ph type="body" sz="half" idx="17"/>
          </p:nvPr>
        </p:nvSpPr>
        <p:spPr/>
        <p:txBody>
          <a:bodyPr/>
          <a:lstStyle/>
          <a:p>
            <a:endParaRPr lang="en-US" dirty="0"/>
          </a:p>
        </p:txBody>
      </p:sp>
      <p:pic>
        <p:nvPicPr>
          <p:cNvPr id="2050" name="Picture 2" descr="https://cleantechnica.com/files/2017/11/BYD-garbage-truck-class-8-570x490.png">
            <a:extLst>
              <a:ext uri="{FF2B5EF4-FFF2-40B4-BE49-F238E27FC236}">
                <a16:creationId xmlns:a16="http://schemas.microsoft.com/office/drawing/2014/main" id="{C8034F1C-2F53-4AC6-A328-BD9B5ACC9D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795" y="2941320"/>
            <a:ext cx="3315167" cy="28498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electric mail truck">
            <a:extLst>
              <a:ext uri="{FF2B5EF4-FFF2-40B4-BE49-F238E27FC236}">
                <a16:creationId xmlns:a16="http://schemas.microsoft.com/office/drawing/2014/main" id="{1C324EF2-34FE-44A3-BB30-0F3B968B0ED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4689" y="3596640"/>
            <a:ext cx="3287730" cy="219456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lated image">
            <a:extLst>
              <a:ext uri="{FF2B5EF4-FFF2-40B4-BE49-F238E27FC236}">
                <a16:creationId xmlns:a16="http://schemas.microsoft.com/office/drawing/2014/main" id="{00B49DEE-DDE9-43A4-9044-DE746EF9CA6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715" r="10195"/>
          <a:stretch/>
        </p:blipFill>
        <p:spPr bwMode="auto">
          <a:xfrm>
            <a:off x="7957471" y="3429000"/>
            <a:ext cx="3320734"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8147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a:t>Fleet Pool Dispatch</a:t>
            </a:r>
          </a:p>
        </p:txBody>
      </p:sp>
      <p:pic>
        <p:nvPicPr>
          <p:cNvPr id="5" name="Content Placeholder 4"/>
          <p:cNvPicPr>
            <a:picLocks noGrp="1" noChangeAspect="1"/>
          </p:cNvPicPr>
          <p:nvPr>
            <p:ph idx="1"/>
          </p:nvPr>
        </p:nvPicPr>
        <p:blipFill>
          <a:blip r:embed="rId3"/>
          <a:stretch>
            <a:fillRect/>
          </a:stretch>
        </p:blipFill>
        <p:spPr>
          <a:xfrm>
            <a:off x="5131009" y="1212574"/>
            <a:ext cx="6751324" cy="4578625"/>
          </a:xfrm>
          <a:prstGeom prst="rect">
            <a:avLst/>
          </a:prstGeom>
        </p:spPr>
      </p:pic>
      <p:sp>
        <p:nvSpPr>
          <p:cNvPr id="3" name="Text Placeholder 2"/>
          <p:cNvSpPr>
            <a:spLocks noGrp="1"/>
          </p:cNvSpPr>
          <p:nvPr>
            <p:ph type="body" sz="half" idx="2"/>
          </p:nvPr>
        </p:nvSpPr>
        <p:spPr/>
        <p:txBody>
          <a:bodyPr>
            <a:normAutofit/>
          </a:bodyPr>
          <a:lstStyle/>
          <a:p>
            <a:r>
              <a:rPr lang="en-US" sz="2000" dirty="0">
                <a:effectLst/>
              </a:rPr>
              <a:t>View all vehicles available within a geofence and their current state-of-charge (if electric)</a:t>
            </a:r>
            <a:endParaRPr lang="en-US" sz="20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661" y="135381"/>
            <a:ext cx="4631635" cy="1323324"/>
          </a:xfrm>
          <a:prstGeom prst="rect">
            <a:avLst/>
          </a:prstGeom>
        </p:spPr>
      </p:pic>
    </p:spTree>
    <p:extLst>
      <p:ext uri="{BB962C8B-B14F-4D97-AF65-F5344CB8AC3E}">
        <p14:creationId xmlns:p14="http://schemas.microsoft.com/office/powerpoint/2010/main" val="1232487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nvPicPr>
        <p:blipFill>
          <a:blip r:embed="rId3"/>
          <a:stretch>
            <a:fillRect/>
          </a:stretch>
        </p:blipFill>
        <p:spPr>
          <a:xfrm>
            <a:off x="0" y="0"/>
            <a:ext cx="12191999" cy="6858000"/>
          </a:xfrm>
          <a:prstGeom prst="rect">
            <a:avLst/>
          </a:prstGeom>
        </p:spPr>
      </p:pic>
    </p:spTree>
    <p:extLst>
      <p:ext uri="{BB962C8B-B14F-4D97-AF65-F5344CB8AC3E}">
        <p14:creationId xmlns:p14="http://schemas.microsoft.com/office/powerpoint/2010/main" val="37699366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a:extLst>
              <a:ext uri="{FF2B5EF4-FFF2-40B4-BE49-F238E27FC236}">
                <a16:creationId xmlns:a16="http://schemas.microsoft.com/office/drawing/2014/main" id="{B261EEBE-F197-4845-BA3F-98ACE4283AB0}"/>
              </a:ext>
            </a:extLst>
          </p:cNvPr>
          <p:cNvPicPr>
            <a:picLocks noChangeAspect="1"/>
          </p:cNvPicPr>
          <p:nvPr/>
        </p:nvPicPr>
        <p:blipFill>
          <a:blip r:embed="rId4"/>
          <a:stretch>
            <a:fillRect/>
          </a:stretch>
        </p:blipFill>
        <p:spPr>
          <a:xfrm>
            <a:off x="0" y="0"/>
            <a:ext cx="12192000" cy="6875521"/>
          </a:xfrm>
          <a:prstGeom prst="rect">
            <a:avLst/>
          </a:prstGeom>
        </p:spPr>
      </p:pic>
      <p:pic>
        <p:nvPicPr>
          <p:cNvPr id="1026" name="Picture 2" descr="The ZEV States">
            <a:extLst>
              <a:ext uri="{FF2B5EF4-FFF2-40B4-BE49-F238E27FC236}">
                <a16:creationId xmlns:a16="http://schemas.microsoft.com/office/drawing/2014/main" id="{B75AFA56-FD90-47DA-9722-B397514551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614154"/>
            <a:ext cx="3398987" cy="2261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62525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3806" y="4426255"/>
            <a:ext cx="10355326" cy="682472"/>
          </a:xfrm>
        </p:spPr>
        <p:txBody>
          <a:bodyPr>
            <a:normAutofit/>
          </a:bodyPr>
          <a:lstStyle/>
          <a:p>
            <a:r>
              <a:rPr lang="en-US" sz="3600" dirty="0"/>
              <a:t>Summary &amp; Discussion</a:t>
            </a:r>
          </a:p>
        </p:txBody>
      </p:sp>
      <p:pic>
        <p:nvPicPr>
          <p:cNvPr id="2" name="Picture Placeholder 1"/>
          <p:cNvPicPr>
            <a:picLocks noGrp="1" noChangeAspect="1"/>
          </p:cNvPicPr>
          <p:nvPr>
            <p:ph type="pic" idx="1"/>
          </p:nvPr>
        </p:nvPicPr>
        <p:blipFill>
          <a:blip r:embed="rId3">
            <a:extLst>
              <a:ext uri="{28A0092B-C50C-407E-A947-70E740481C1C}">
                <a14:useLocalDpi xmlns:a14="http://schemas.microsoft.com/office/drawing/2010/main" val="0"/>
              </a:ext>
            </a:extLst>
          </a:blip>
          <a:srcRect t="10204" b="10204"/>
          <a:stretch>
            <a:fillRect/>
          </a:stretch>
        </p:blipFill>
        <p:spPr/>
      </p:pic>
      <p:sp>
        <p:nvSpPr>
          <p:cNvPr id="6" name="Text Placeholder 5"/>
          <p:cNvSpPr>
            <a:spLocks noGrp="1"/>
          </p:cNvSpPr>
          <p:nvPr>
            <p:ph type="body" sz="half" idx="2"/>
          </p:nvPr>
        </p:nvSpPr>
        <p:spPr>
          <a:xfrm>
            <a:off x="913795" y="5108728"/>
            <a:ext cx="10353762" cy="796126"/>
          </a:xfrm>
        </p:spPr>
        <p:txBody>
          <a:bodyPr>
            <a:noAutofit/>
          </a:bodyPr>
          <a:lstStyle/>
          <a:p>
            <a:r>
              <a:rPr lang="en-US" sz="2400" dirty="0"/>
              <a:t>City fleet EVs aren’t just good clean fun.  They are also safer, cheaper, and more reliable than fossil-fueled vehicles</a:t>
            </a:r>
          </a:p>
        </p:txBody>
      </p:sp>
    </p:spTree>
    <p:extLst>
      <p:ext uri="{BB962C8B-B14F-4D97-AF65-F5344CB8AC3E}">
        <p14:creationId xmlns:p14="http://schemas.microsoft.com/office/powerpoint/2010/main" val="38678278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5400" dirty="0"/>
              <a:t>2 Problems</a:t>
            </a:r>
          </a:p>
        </p:txBody>
      </p:sp>
      <p:sp>
        <p:nvSpPr>
          <p:cNvPr id="6" name="Text Placeholder 5"/>
          <p:cNvSpPr>
            <a:spLocks noGrp="1"/>
          </p:cNvSpPr>
          <p:nvPr>
            <p:ph type="body" idx="1"/>
          </p:nvPr>
        </p:nvSpPr>
        <p:spPr/>
        <p:txBody>
          <a:bodyPr/>
          <a:lstStyle/>
          <a:p>
            <a:r>
              <a:rPr lang="en-US" dirty="0"/>
              <a:t>Dirty and Expensive</a:t>
            </a:r>
          </a:p>
        </p:txBody>
      </p:sp>
    </p:spTree>
    <p:extLst>
      <p:ext uri="{BB962C8B-B14F-4D97-AF65-F5344CB8AC3E}">
        <p14:creationId xmlns:p14="http://schemas.microsoft.com/office/powerpoint/2010/main" val="35931388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25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25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8712498C-F73E-41A1-A2F1-383996BD8022}"/>
              </a:ext>
            </a:extLst>
          </p:cNvPr>
          <p:cNvPicPr>
            <a:picLocks noGrp="1" noChangeAspect="1"/>
          </p:cNvPicPr>
          <p:nvPr>
            <p:ph idx="1"/>
          </p:nvPr>
        </p:nvPicPr>
        <p:blipFill rotWithShape="1">
          <a:blip r:embed="rId3"/>
          <a:srcRect t="25173" r="2405"/>
          <a:stretch/>
        </p:blipFill>
        <p:spPr>
          <a:xfrm>
            <a:off x="913795" y="1224450"/>
            <a:ext cx="10353762" cy="5379550"/>
          </a:xfrm>
          <a:prstGeom prst="rect">
            <a:avLst/>
          </a:prstGeom>
        </p:spPr>
      </p:pic>
      <p:sp>
        <p:nvSpPr>
          <p:cNvPr id="7" name="Title 6">
            <a:extLst>
              <a:ext uri="{FF2B5EF4-FFF2-40B4-BE49-F238E27FC236}">
                <a16:creationId xmlns:a16="http://schemas.microsoft.com/office/drawing/2014/main" id="{5C8A793A-DC31-4EEF-BD30-E2FA93FFE770}"/>
              </a:ext>
            </a:extLst>
          </p:cNvPr>
          <p:cNvSpPr>
            <a:spLocks noGrp="1"/>
          </p:cNvSpPr>
          <p:nvPr>
            <p:ph type="title"/>
          </p:nvPr>
        </p:nvSpPr>
        <p:spPr/>
        <p:txBody>
          <a:bodyPr/>
          <a:lstStyle/>
          <a:p>
            <a:r>
              <a:rPr lang="en-US" dirty="0"/>
              <a:t>Problem 1: Vehicle Emissions</a:t>
            </a:r>
          </a:p>
        </p:txBody>
      </p:sp>
      <p:pic>
        <p:nvPicPr>
          <p:cNvPr id="1026" name="Picture 2" descr="Image result for globe png">
            <a:extLst>
              <a:ext uri="{FF2B5EF4-FFF2-40B4-BE49-F238E27FC236}">
                <a16:creationId xmlns:a16="http://schemas.microsoft.com/office/drawing/2014/main" id="{9BCEC1F6-7E32-49A4-A659-B43AD6F21D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8450" y="5250"/>
            <a:ext cx="1823550" cy="18235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E143BAA-F0B7-4096-B4AE-37C17AF6B24F}"/>
              </a:ext>
            </a:extLst>
          </p:cNvPr>
          <p:cNvSpPr txBox="1"/>
          <p:nvPr/>
        </p:nvSpPr>
        <p:spPr>
          <a:xfrm>
            <a:off x="758519" y="3705932"/>
            <a:ext cx="1242204" cy="584775"/>
          </a:xfrm>
          <a:prstGeom prst="rect">
            <a:avLst/>
          </a:prstGeom>
          <a:noFill/>
        </p:spPr>
        <p:txBody>
          <a:bodyPr wrap="square" rtlCol="0">
            <a:spAutoFit/>
          </a:bodyPr>
          <a:lstStyle/>
          <a:p>
            <a:pPr algn="ctr"/>
            <a:r>
              <a:rPr lang="en-US" sz="1600" b="1" dirty="0">
                <a:solidFill>
                  <a:schemeClr val="bg1"/>
                </a:solidFill>
              </a:rPr>
              <a:t>(Millions of tons)</a:t>
            </a:r>
          </a:p>
        </p:txBody>
      </p:sp>
    </p:spTree>
    <p:extLst>
      <p:ext uri="{BB962C8B-B14F-4D97-AF65-F5344CB8AC3E}">
        <p14:creationId xmlns:p14="http://schemas.microsoft.com/office/powerpoint/2010/main" val="332897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C8A793A-DC31-4EEF-BD30-E2FA93FFE770}"/>
              </a:ext>
            </a:extLst>
          </p:cNvPr>
          <p:cNvSpPr>
            <a:spLocks noGrp="1"/>
          </p:cNvSpPr>
          <p:nvPr>
            <p:ph type="title"/>
          </p:nvPr>
        </p:nvSpPr>
        <p:spPr/>
        <p:txBody>
          <a:bodyPr/>
          <a:lstStyle/>
          <a:p>
            <a:r>
              <a:rPr lang="en-US" dirty="0"/>
              <a:t>Problem 1: Vehicle Emissions</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10794" b="18906"/>
          <a:stretch/>
        </p:blipFill>
        <p:spPr>
          <a:xfrm>
            <a:off x="913795" y="1224450"/>
            <a:ext cx="10353762" cy="5379550"/>
          </a:xfrm>
        </p:spPr>
      </p:pic>
      <p:pic>
        <p:nvPicPr>
          <p:cNvPr id="8" name="Picture 4" descr="Image result for US map png">
            <a:extLst>
              <a:ext uri="{FF2B5EF4-FFF2-40B4-BE49-F238E27FC236}">
                <a16:creationId xmlns:a16="http://schemas.microsoft.com/office/drawing/2014/main" id="{48778DBB-D853-4812-BBB0-6389D873E4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8360" y="-479975"/>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520156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C8A793A-DC31-4EEF-BD30-E2FA93FFE770}"/>
              </a:ext>
            </a:extLst>
          </p:cNvPr>
          <p:cNvSpPr>
            <a:spLocks noGrp="1"/>
          </p:cNvSpPr>
          <p:nvPr>
            <p:ph type="title"/>
          </p:nvPr>
        </p:nvSpPr>
        <p:spPr/>
        <p:txBody>
          <a:bodyPr/>
          <a:lstStyle/>
          <a:p>
            <a:r>
              <a:rPr lang="en-US" dirty="0"/>
              <a:t>Problem 1: Vehicle Emissions</a:t>
            </a:r>
          </a:p>
        </p:txBody>
      </p:sp>
      <p:pic>
        <p:nvPicPr>
          <p:cNvPr id="5" name="Picture 4"/>
          <p:cNvPicPr>
            <a:picLocks noChangeAspect="1"/>
          </p:cNvPicPr>
          <p:nvPr/>
        </p:nvPicPr>
        <p:blipFill rotWithShape="1">
          <a:blip r:embed="rId3"/>
          <a:srcRect b="5071"/>
          <a:stretch/>
        </p:blipFill>
        <p:spPr>
          <a:xfrm>
            <a:off x="913796" y="1371600"/>
            <a:ext cx="10353762" cy="5232400"/>
          </a:xfrm>
          <a:prstGeom prst="rect">
            <a:avLst/>
          </a:prstGeom>
        </p:spPr>
      </p:pic>
      <p:pic>
        <p:nvPicPr>
          <p:cNvPr id="6" name="Picture 5"/>
          <p:cNvPicPr>
            <a:picLocks noChangeAspect="1"/>
          </p:cNvPicPr>
          <p:nvPr/>
        </p:nvPicPr>
        <p:blipFill>
          <a:blip r:embed="rId4"/>
          <a:stretch>
            <a:fillRect/>
          </a:stretch>
        </p:blipFill>
        <p:spPr>
          <a:xfrm>
            <a:off x="913797" y="1199254"/>
            <a:ext cx="10353762" cy="800100"/>
          </a:xfrm>
          <a:prstGeom prst="rect">
            <a:avLst/>
          </a:prstGeom>
        </p:spPr>
      </p:pic>
      <p:cxnSp>
        <p:nvCxnSpPr>
          <p:cNvPr id="9" name="Straight Connector 8">
            <a:extLst>
              <a:ext uri="{FF2B5EF4-FFF2-40B4-BE49-F238E27FC236}">
                <a16:creationId xmlns:a16="http://schemas.microsoft.com/office/drawing/2014/main" id="{BAC9DA7F-5571-40FD-8740-F8CAB60E4ADD}"/>
              </a:ext>
            </a:extLst>
          </p:cNvPr>
          <p:cNvCxnSpPr>
            <a:cxnSpLocks/>
          </p:cNvCxnSpPr>
          <p:nvPr/>
        </p:nvCxnSpPr>
        <p:spPr>
          <a:xfrm flipV="1">
            <a:off x="8625840" y="2026920"/>
            <a:ext cx="0" cy="4191000"/>
          </a:xfrm>
          <a:prstGeom prst="line">
            <a:avLst/>
          </a:prstGeom>
          <a:ln w="25400">
            <a:solidFill>
              <a:srgbClr val="00B0F0"/>
            </a:solidFill>
            <a:prstDash val="dash"/>
          </a:ln>
        </p:spPr>
        <p:style>
          <a:lnRef idx="1">
            <a:schemeClr val="accent1"/>
          </a:lnRef>
          <a:fillRef idx="0">
            <a:schemeClr val="accent1"/>
          </a:fillRef>
          <a:effectRef idx="0">
            <a:schemeClr val="accent1"/>
          </a:effectRef>
          <a:fontRef idx="minor">
            <a:schemeClr val="tx1"/>
          </a:fontRef>
        </p:style>
      </p:cxnSp>
      <p:pic>
        <p:nvPicPr>
          <p:cNvPr id="3074" name="Picture 2" descr="Image result for Delaware png">
            <a:extLst>
              <a:ext uri="{FF2B5EF4-FFF2-40B4-BE49-F238E27FC236}">
                <a16:creationId xmlns:a16="http://schemas.microsoft.com/office/drawing/2014/main" id="{FD83F2FA-0F49-484F-B87A-8D5459DCAA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63200" y="-213360"/>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A579784-DAD6-4E0D-A1CF-8634E5D261C7}"/>
              </a:ext>
            </a:extLst>
          </p:cNvPr>
          <p:cNvSpPr txBox="1"/>
          <p:nvPr/>
        </p:nvSpPr>
        <p:spPr>
          <a:xfrm>
            <a:off x="4995664" y="2637064"/>
            <a:ext cx="2190023" cy="461665"/>
          </a:xfrm>
          <a:prstGeom prst="rect">
            <a:avLst/>
          </a:prstGeom>
          <a:noFill/>
        </p:spPr>
        <p:txBody>
          <a:bodyPr wrap="none" rtlCol="0">
            <a:spAutoFit/>
          </a:bodyPr>
          <a:lstStyle/>
          <a:p>
            <a:r>
              <a:rPr lang="en-US" sz="2400" b="1" dirty="0">
                <a:solidFill>
                  <a:schemeClr val="bg1"/>
                </a:solidFill>
              </a:rPr>
              <a:t>Emissions Cap</a:t>
            </a:r>
          </a:p>
        </p:txBody>
      </p:sp>
      <p:sp>
        <p:nvSpPr>
          <p:cNvPr id="10" name="TextBox 9">
            <a:extLst>
              <a:ext uri="{FF2B5EF4-FFF2-40B4-BE49-F238E27FC236}">
                <a16:creationId xmlns:a16="http://schemas.microsoft.com/office/drawing/2014/main" id="{6A9472B6-49F3-459B-80C4-AE9DBB135426}"/>
              </a:ext>
            </a:extLst>
          </p:cNvPr>
          <p:cNvSpPr txBox="1"/>
          <p:nvPr/>
        </p:nvSpPr>
        <p:spPr>
          <a:xfrm>
            <a:off x="3356433" y="4858647"/>
            <a:ext cx="3278462" cy="830997"/>
          </a:xfrm>
          <a:prstGeom prst="rect">
            <a:avLst/>
          </a:prstGeom>
          <a:noFill/>
        </p:spPr>
        <p:txBody>
          <a:bodyPr wrap="none" rtlCol="0">
            <a:spAutoFit/>
          </a:bodyPr>
          <a:lstStyle/>
          <a:p>
            <a:r>
              <a:rPr lang="en-US" sz="2400" b="1" dirty="0">
                <a:solidFill>
                  <a:schemeClr val="bg1"/>
                </a:solidFill>
              </a:rPr>
              <a:t>Electricity Generation </a:t>
            </a:r>
          </a:p>
          <a:p>
            <a:r>
              <a:rPr lang="en-US" sz="2400" b="1" dirty="0">
                <a:solidFill>
                  <a:schemeClr val="bg1"/>
                </a:solidFill>
              </a:rPr>
              <a:t>Emissions</a:t>
            </a:r>
          </a:p>
        </p:txBody>
      </p:sp>
    </p:spTree>
    <p:extLst>
      <p:ext uri="{BB962C8B-B14F-4D97-AF65-F5344CB8AC3E}">
        <p14:creationId xmlns:p14="http://schemas.microsoft.com/office/powerpoint/2010/main" val="347632641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C8A793A-DC31-4EEF-BD30-E2FA93FFE770}"/>
              </a:ext>
            </a:extLst>
          </p:cNvPr>
          <p:cNvSpPr>
            <a:spLocks noGrp="1"/>
          </p:cNvSpPr>
          <p:nvPr>
            <p:ph type="title"/>
          </p:nvPr>
        </p:nvSpPr>
        <p:spPr/>
        <p:txBody>
          <a:bodyPr>
            <a:normAutofit/>
          </a:bodyPr>
          <a:lstStyle/>
          <a:p>
            <a:r>
              <a:rPr lang="en-US" dirty="0"/>
              <a:t>Problem 2: Cost of Vehicle Replacement</a:t>
            </a:r>
          </a:p>
        </p:txBody>
      </p:sp>
      <p:pic>
        <p:nvPicPr>
          <p:cNvPr id="4" name="Content Placeholder 3">
            <a:extLst>
              <a:ext uri="{FF2B5EF4-FFF2-40B4-BE49-F238E27FC236}">
                <a16:creationId xmlns:a16="http://schemas.microsoft.com/office/drawing/2014/main" id="{4551C221-E8EB-42E4-A489-CC774E0CDC46}"/>
              </a:ext>
            </a:extLst>
          </p:cNvPr>
          <p:cNvPicPr>
            <a:picLocks noGrp="1" noChangeAspect="1"/>
          </p:cNvPicPr>
          <p:nvPr>
            <p:ph idx="1"/>
          </p:nvPr>
        </p:nvPicPr>
        <p:blipFill>
          <a:blip r:embed="rId3"/>
          <a:stretch>
            <a:fillRect/>
          </a:stretch>
        </p:blipFill>
        <p:spPr>
          <a:xfrm>
            <a:off x="0" y="1391576"/>
            <a:ext cx="12192001" cy="4743718"/>
          </a:xfrm>
          <a:prstGeom prst="rect">
            <a:avLst/>
          </a:prstGeom>
        </p:spPr>
      </p:pic>
    </p:spTree>
    <p:extLst>
      <p:ext uri="{BB962C8B-B14F-4D97-AF65-F5344CB8AC3E}">
        <p14:creationId xmlns:p14="http://schemas.microsoft.com/office/powerpoint/2010/main" val="130952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ttps://img.youtube.com/vi/AFvzwWTiifE/sddefault.jpg">
            <a:extLst>
              <a:ext uri="{FF2B5EF4-FFF2-40B4-BE49-F238E27FC236}">
                <a16:creationId xmlns:a16="http://schemas.microsoft.com/office/drawing/2014/main" id="{F0574549-FC64-4AF3-AF78-CBB2873E07B1}"/>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3056" b="12726"/>
          <a:stretch/>
        </p:blipFill>
        <p:spPr bwMode="auto">
          <a:xfrm>
            <a:off x="0" y="1"/>
            <a:ext cx="1222819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37F0671-6E23-408C-A9C0-8938921AC028}"/>
              </a:ext>
            </a:extLst>
          </p:cNvPr>
          <p:cNvSpPr>
            <a:spLocks noGrp="1"/>
          </p:cNvSpPr>
          <p:nvPr>
            <p:ph type="title"/>
          </p:nvPr>
        </p:nvSpPr>
        <p:spPr>
          <a:xfrm>
            <a:off x="3634999" y="308864"/>
            <a:ext cx="4958197" cy="587248"/>
          </a:xfrm>
          <a:solidFill>
            <a:schemeClr val="accent6"/>
          </a:solidFill>
        </p:spPr>
        <p:txBody>
          <a:bodyPr>
            <a:normAutofit fontScale="90000"/>
          </a:bodyPr>
          <a:lstStyle/>
          <a:p>
            <a:r>
              <a:rPr lang="en-US" dirty="0">
                <a:solidFill>
                  <a:schemeClr val="bg1"/>
                </a:solidFill>
              </a:rPr>
              <a:t>Electric Fleet Vehicles!</a:t>
            </a:r>
          </a:p>
        </p:txBody>
      </p:sp>
    </p:spTree>
    <p:extLst>
      <p:ext uri="{BB962C8B-B14F-4D97-AF65-F5344CB8AC3E}">
        <p14:creationId xmlns:p14="http://schemas.microsoft.com/office/powerpoint/2010/main" val="9311419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TM04033929[[fn=Slate]]</Template>
  <TotalTime>11425</TotalTime>
  <Words>6885</Words>
  <Application>Microsoft Office PowerPoint</Application>
  <PresentationFormat>Widescreen</PresentationFormat>
  <Paragraphs>539</Paragraphs>
  <Slides>39</Slides>
  <Notes>39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Calisto MT</vt:lpstr>
      <vt:lpstr>Corbel</vt:lpstr>
      <vt:lpstr>Wingdings 2</vt:lpstr>
      <vt:lpstr>Slate</vt:lpstr>
      <vt:lpstr>New Sparks for Newark's CARS</vt:lpstr>
      <vt:lpstr>TWO PROBLEMS</vt:lpstr>
      <vt:lpstr>Agenda</vt:lpstr>
      <vt:lpstr>2 Problems</vt:lpstr>
      <vt:lpstr>Problem 1: Vehicle Emissions</vt:lpstr>
      <vt:lpstr>Problem 1: Vehicle Emissions</vt:lpstr>
      <vt:lpstr>Problem 1: Vehicle Emissions</vt:lpstr>
      <vt:lpstr>Problem 2: Cost of Vehicle Replacement</vt:lpstr>
      <vt:lpstr>Electric Fleet Vehicles!</vt:lpstr>
      <vt:lpstr>Challenges and Solutions</vt:lpstr>
      <vt:lpstr>Challenges</vt:lpstr>
      <vt:lpstr>CHALLENGES AND SOLUTIONS</vt:lpstr>
      <vt:lpstr>CHALLENGES AND SOLUTIONS</vt:lpstr>
      <vt:lpstr>CHALLENGES AND SOLUTIONS</vt:lpstr>
      <vt:lpstr>CHALLENGES AND SOLUTIONS</vt:lpstr>
      <vt:lpstr>Take Action</vt:lpstr>
      <vt:lpstr>PowerPoint Presentation</vt:lpstr>
      <vt:lpstr>PowerPoint Presentation</vt:lpstr>
      <vt:lpstr>PowerPoint Presentation</vt:lpstr>
      <vt:lpstr>PowerPoint Presentation</vt:lpstr>
      <vt:lpstr>PowerPoint Presentation</vt:lpstr>
      <vt:lpstr>Benefits</vt:lpstr>
      <vt:lpstr>Electrified Transportation System</vt:lpstr>
      <vt:lpstr>Buy the Numbers</vt:lpstr>
      <vt:lpstr>Buy the Numbers</vt:lpstr>
      <vt:lpstr>“Buy American” Option: Tesla Model 3</vt:lpstr>
      <vt:lpstr>What if Cops Drive EVs?</vt:lpstr>
      <vt:lpstr>Vehicle Replacement Program Schedule - Police</vt:lpstr>
      <vt:lpstr>PowerPoint Presentation</vt:lpstr>
      <vt:lpstr>PowerPoint Presentation</vt:lpstr>
      <vt:lpstr> What if Cops Drive EVs?</vt:lpstr>
      <vt:lpstr>Fuel and Maintenance</vt:lpstr>
      <vt:lpstr>Lifecycle CO2 Emissions Reduction</vt:lpstr>
      <vt:lpstr>Phase 3: Pickup Trucks</vt:lpstr>
      <vt:lpstr>Phase 4: Utility Trucks</vt:lpstr>
      <vt:lpstr>Fleet Pool Dispatch</vt:lpstr>
      <vt:lpstr>PowerPoint Presentation</vt:lpstr>
      <vt:lpstr>PowerPoint Presentation</vt:lpstr>
      <vt:lpstr>Summary &amp; 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Spark for Newark</dc:title>
  <dc:creator>Andrew O'Donnell</dc:creator>
  <cp:lastModifiedBy>Andrew ODonnell</cp:lastModifiedBy>
  <cp:revision>651</cp:revision>
  <dcterms:created xsi:type="dcterms:W3CDTF">2019-01-10T02:37:49Z</dcterms:created>
  <dcterms:modified xsi:type="dcterms:W3CDTF">2019-05-28T02:17:43Z</dcterms:modified>
</cp:coreProperties>
</file>